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264" r:id="rId3"/>
    <p:sldId id="278" r:id="rId4"/>
    <p:sldId id="265" r:id="rId5"/>
    <p:sldId id="280" r:id="rId6"/>
    <p:sldId id="269" r:id="rId7"/>
    <p:sldId id="266" r:id="rId8"/>
    <p:sldId id="267" r:id="rId9"/>
    <p:sldId id="270" r:id="rId10"/>
    <p:sldId id="271" r:id="rId11"/>
    <p:sldId id="272" r:id="rId12"/>
    <p:sldId id="273" r:id="rId13"/>
    <p:sldId id="274" r:id="rId14"/>
    <p:sldId id="275" r:id="rId15"/>
    <p:sldId id="282" r:id="rId16"/>
    <p:sldId id="283" r:id="rId17"/>
    <p:sldId id="286" r:id="rId18"/>
    <p:sldId id="294" r:id="rId19"/>
    <p:sldId id="295" r:id="rId20"/>
    <p:sldId id="296" r:id="rId21"/>
    <p:sldId id="287" r:id="rId22"/>
    <p:sldId id="288" r:id="rId23"/>
    <p:sldId id="289" r:id="rId24"/>
    <p:sldId id="290" r:id="rId25"/>
    <p:sldId id="291" r:id="rId26"/>
    <p:sldId id="292" r:id="rId27"/>
    <p:sldId id="293" r:id="rId28"/>
    <p:sldId id="281" r:id="rId29"/>
    <p:sldId id="268" r:id="rId30"/>
    <p:sldId id="276" r:id="rId31"/>
    <p:sldId id="284" r:id="rId32"/>
    <p:sldId id="297" r:id="rId33"/>
    <p:sldId id="300" r:id="rId34"/>
    <p:sldId id="277" r:id="rId35"/>
    <p:sldId id="303" r:id="rId36"/>
    <p:sldId id="298" r:id="rId37"/>
    <p:sldId id="301" r:id="rId38"/>
    <p:sldId id="302" r:id="rId39"/>
    <p:sldId id="305" r:id="rId40"/>
    <p:sldId id="304" r:id="rId41"/>
    <p:sldId id="307" r:id="rId42"/>
    <p:sldId id="306" r:id="rId43"/>
    <p:sldId id="308" r:id="rId44"/>
    <p:sldId id="309" r:id="rId45"/>
    <p:sldId id="310" r:id="rId46"/>
    <p:sldId id="311" r:id="rId47"/>
    <p:sldId id="312" r:id="rId48"/>
    <p:sldId id="313" r:id="rId49"/>
    <p:sldId id="314" r:id="rId50"/>
    <p:sldId id="316" r:id="rId51"/>
    <p:sldId id="315" r:id="rId52"/>
    <p:sldId id="317" r:id="rId53"/>
    <p:sldId id="318" r:id="rId54"/>
    <p:sldId id="319" r:id="rId55"/>
    <p:sldId id="322" r:id="rId56"/>
    <p:sldId id="323" r:id="rId57"/>
    <p:sldId id="324" r:id="rId58"/>
    <p:sldId id="320" r:id="rId59"/>
    <p:sldId id="325" r:id="rId60"/>
    <p:sldId id="321" r:id="rId61"/>
    <p:sldId id="327" r:id="rId62"/>
    <p:sldId id="326" r:id="rId63"/>
    <p:sldId id="299" r:id="rId64"/>
    <p:sldId id="285" r:id="rId65"/>
    <p:sldId id="279" r:id="rId66"/>
    <p:sldId id="263" r:id="rId67"/>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E9762F"/>
    <a:srgbClr val="FFC301"/>
    <a:srgbClr val="EA4E3C"/>
    <a:srgbClr val="2950F7"/>
    <a:srgbClr val="FFFBEF"/>
    <a:srgbClr val="FFFBDB"/>
    <a:srgbClr val="FFF2CC"/>
    <a:srgbClr val="7B54EA"/>
    <a:srgbClr val="8B62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4B5546-8560-4482-94DA-CB2F9C363C87}" v="1" dt="2023-06-10T14:11:48.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597" autoAdjust="0"/>
  </p:normalViewPr>
  <p:slideViewPr>
    <p:cSldViewPr snapToGrid="0" snapToObjects="1">
      <p:cViewPr varScale="1">
        <p:scale>
          <a:sx n="91" d="100"/>
          <a:sy n="91" d="100"/>
        </p:scale>
        <p:origin x="192" y="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613"/>
    </p:cViewPr>
  </p:sorterViewPr>
  <p:notesViewPr>
    <p:cSldViewPr snapToGrid="0">
      <p:cViewPr varScale="1">
        <p:scale>
          <a:sx n="61" d="100"/>
          <a:sy n="61" d="100"/>
        </p:scale>
        <p:origin x="3211" y="67"/>
      </p:cViewPr>
      <p:guideLst>
        <p:guide orient="horz" pos="2957"/>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eswar Reddy Melachervu" userId="5189f526-61bb-45d8-ba87-5c2e23d6a6b7" providerId="ADAL" clId="{E84B5546-8560-4482-94DA-CB2F9C363C87}"/>
    <pc:docChg chg="modNotesMaster modHandout">
      <pc:chgData name="Venkateswar Reddy Melachervu" userId="5189f526-61bb-45d8-ba87-5c2e23d6a6b7" providerId="ADAL" clId="{E84B5546-8560-4482-94DA-CB2F9C363C87}" dt="2023-06-10T14:11:48.784" v="0"/>
      <pc:docMkLst>
        <pc:docMk/>
      </pc:docMkLst>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AD4B4C-B55E-47CB-B181-4D1B786F7E38}" type="doc">
      <dgm:prSet loTypeId="urn:microsoft.com/office/officeart/2005/8/layout/radial6" loCatId="cycle" qsTypeId="urn:microsoft.com/office/officeart/2005/8/quickstyle/3d1" qsCatId="3D" csTypeId="urn:microsoft.com/office/officeart/2005/8/colors/colorful5" csCatId="colorful" phldr="1"/>
      <dgm:spPr/>
      <dgm:t>
        <a:bodyPr/>
        <a:lstStyle/>
        <a:p>
          <a:endParaRPr lang="en-IN"/>
        </a:p>
      </dgm:t>
    </dgm:pt>
    <dgm:pt modelId="{90DE1544-8040-41FE-B4DB-92052A53D3C0}">
      <dgm:prSet phldrT="[Text]"/>
      <dgm:spPr/>
      <dgm:t>
        <a:bodyPr/>
        <a:lstStyle/>
        <a:p>
          <a:r>
            <a:rPr lang="en-US" dirty="0"/>
            <a:t>5G Usage Scenarios</a:t>
          </a:r>
          <a:endParaRPr lang="en-IN" dirty="0"/>
        </a:p>
      </dgm:t>
    </dgm:pt>
    <dgm:pt modelId="{5EC8124B-613A-4E82-A663-CA90867642E1}" type="parTrans" cxnId="{C0A0A4AB-110E-4C91-B595-B24BEC89F46C}">
      <dgm:prSet/>
      <dgm:spPr/>
      <dgm:t>
        <a:bodyPr/>
        <a:lstStyle/>
        <a:p>
          <a:endParaRPr lang="en-IN"/>
        </a:p>
      </dgm:t>
    </dgm:pt>
    <dgm:pt modelId="{94346539-9985-4B9F-987F-52B5A3C4691B}" type="sibTrans" cxnId="{C0A0A4AB-110E-4C91-B595-B24BEC89F46C}">
      <dgm:prSet/>
      <dgm:spPr/>
      <dgm:t>
        <a:bodyPr/>
        <a:lstStyle/>
        <a:p>
          <a:endParaRPr lang="en-IN"/>
        </a:p>
      </dgm:t>
    </dgm:pt>
    <dgm:pt modelId="{97AEEE11-41FB-4ED8-ADDF-60AAABBE40B5}">
      <dgm:prSet phldrT="[Text]"/>
      <dgm:spPr/>
      <dgm:t>
        <a:bodyPr/>
        <a:lstStyle/>
        <a:p>
          <a:r>
            <a:rPr lang="en-US" dirty="0" err="1"/>
            <a:t>eMBB</a:t>
          </a:r>
          <a:endParaRPr lang="en-IN" dirty="0"/>
        </a:p>
      </dgm:t>
    </dgm:pt>
    <dgm:pt modelId="{60EDE5AF-3E10-4334-801F-8C96B6A35487}" type="parTrans" cxnId="{CCDF38DD-56BF-48EA-83F4-08561BC68698}">
      <dgm:prSet/>
      <dgm:spPr/>
      <dgm:t>
        <a:bodyPr/>
        <a:lstStyle/>
        <a:p>
          <a:endParaRPr lang="en-IN"/>
        </a:p>
      </dgm:t>
    </dgm:pt>
    <dgm:pt modelId="{3181DB7F-B2AC-41E6-A313-758CBA745A3E}" type="sibTrans" cxnId="{CCDF38DD-56BF-48EA-83F4-08561BC68698}">
      <dgm:prSet/>
      <dgm:spPr/>
      <dgm:t>
        <a:bodyPr/>
        <a:lstStyle/>
        <a:p>
          <a:endParaRPr lang="en-IN"/>
        </a:p>
      </dgm:t>
    </dgm:pt>
    <dgm:pt modelId="{B1042D9C-9062-4B18-8B33-DF6040AA9811}">
      <dgm:prSet phldrT="[Text]"/>
      <dgm:spPr/>
      <dgm:t>
        <a:bodyPr/>
        <a:lstStyle/>
        <a:p>
          <a:r>
            <a:rPr lang="en-US" dirty="0" err="1"/>
            <a:t>mMTC</a:t>
          </a:r>
          <a:endParaRPr lang="en-IN" dirty="0"/>
        </a:p>
      </dgm:t>
    </dgm:pt>
    <dgm:pt modelId="{FD757640-8F18-4ADC-A23D-30027BE65A28}" type="parTrans" cxnId="{0C40A02D-34E4-4535-A805-2464E1C310B2}">
      <dgm:prSet/>
      <dgm:spPr/>
      <dgm:t>
        <a:bodyPr/>
        <a:lstStyle/>
        <a:p>
          <a:endParaRPr lang="en-IN"/>
        </a:p>
      </dgm:t>
    </dgm:pt>
    <dgm:pt modelId="{14A87AF0-7992-4850-A49C-987B6905398A}" type="sibTrans" cxnId="{0C40A02D-34E4-4535-A805-2464E1C310B2}">
      <dgm:prSet/>
      <dgm:spPr/>
      <dgm:t>
        <a:bodyPr/>
        <a:lstStyle/>
        <a:p>
          <a:endParaRPr lang="en-IN"/>
        </a:p>
      </dgm:t>
    </dgm:pt>
    <dgm:pt modelId="{5E4F2C0A-BA91-43F6-8B7E-DA6B858B9C2B}">
      <dgm:prSet phldrT="[Text]"/>
      <dgm:spPr/>
      <dgm:t>
        <a:bodyPr/>
        <a:lstStyle/>
        <a:p>
          <a:r>
            <a:rPr lang="en-US" dirty="0"/>
            <a:t>URLLC</a:t>
          </a:r>
          <a:endParaRPr lang="en-IN" dirty="0"/>
        </a:p>
      </dgm:t>
    </dgm:pt>
    <dgm:pt modelId="{843A8368-E660-49D9-9DDE-B6DC5E903CE7}" type="parTrans" cxnId="{4E25ABC0-34AE-4D6E-8723-CB5971ED68A0}">
      <dgm:prSet/>
      <dgm:spPr/>
      <dgm:t>
        <a:bodyPr/>
        <a:lstStyle/>
        <a:p>
          <a:endParaRPr lang="en-IN"/>
        </a:p>
      </dgm:t>
    </dgm:pt>
    <dgm:pt modelId="{D36388FB-940B-4CA4-A91B-73E4F0AE632D}" type="sibTrans" cxnId="{4E25ABC0-34AE-4D6E-8723-CB5971ED68A0}">
      <dgm:prSet/>
      <dgm:spPr/>
      <dgm:t>
        <a:bodyPr/>
        <a:lstStyle/>
        <a:p>
          <a:endParaRPr lang="en-IN"/>
        </a:p>
      </dgm:t>
    </dgm:pt>
    <dgm:pt modelId="{AFCC5F8B-97F7-4A6D-B135-7E956EE1453A}" type="pres">
      <dgm:prSet presAssocID="{B8AD4B4C-B55E-47CB-B181-4D1B786F7E38}" presName="Name0" presStyleCnt="0">
        <dgm:presLayoutVars>
          <dgm:chMax val="1"/>
          <dgm:dir/>
          <dgm:animLvl val="ctr"/>
          <dgm:resizeHandles val="exact"/>
        </dgm:presLayoutVars>
      </dgm:prSet>
      <dgm:spPr/>
    </dgm:pt>
    <dgm:pt modelId="{D4628BA9-E76B-4A67-934E-1110B01DE2CD}" type="pres">
      <dgm:prSet presAssocID="{90DE1544-8040-41FE-B4DB-92052A53D3C0}" presName="centerShape" presStyleLbl="node0" presStyleIdx="0" presStyleCnt="1"/>
      <dgm:spPr/>
    </dgm:pt>
    <dgm:pt modelId="{30D99D3D-656E-4C88-B58C-A14205CB378A}" type="pres">
      <dgm:prSet presAssocID="{97AEEE11-41FB-4ED8-ADDF-60AAABBE40B5}" presName="node" presStyleLbl="node1" presStyleIdx="0" presStyleCnt="3">
        <dgm:presLayoutVars>
          <dgm:bulletEnabled val="1"/>
        </dgm:presLayoutVars>
      </dgm:prSet>
      <dgm:spPr/>
    </dgm:pt>
    <dgm:pt modelId="{1BDDEC6E-C252-400B-B36C-91F56DD77858}" type="pres">
      <dgm:prSet presAssocID="{97AEEE11-41FB-4ED8-ADDF-60AAABBE40B5}" presName="dummy" presStyleCnt="0"/>
      <dgm:spPr/>
    </dgm:pt>
    <dgm:pt modelId="{4C153886-DF41-4490-B0AB-BAC79BBA21EB}" type="pres">
      <dgm:prSet presAssocID="{3181DB7F-B2AC-41E6-A313-758CBA745A3E}" presName="sibTrans" presStyleLbl="sibTrans2D1" presStyleIdx="0" presStyleCnt="3"/>
      <dgm:spPr/>
    </dgm:pt>
    <dgm:pt modelId="{240EFD45-6CE0-4F3F-B201-1B104999B872}" type="pres">
      <dgm:prSet presAssocID="{B1042D9C-9062-4B18-8B33-DF6040AA9811}" presName="node" presStyleLbl="node1" presStyleIdx="1" presStyleCnt="3">
        <dgm:presLayoutVars>
          <dgm:bulletEnabled val="1"/>
        </dgm:presLayoutVars>
      </dgm:prSet>
      <dgm:spPr/>
    </dgm:pt>
    <dgm:pt modelId="{9E104A61-B486-4085-B4FF-8ECB35AA956C}" type="pres">
      <dgm:prSet presAssocID="{B1042D9C-9062-4B18-8B33-DF6040AA9811}" presName="dummy" presStyleCnt="0"/>
      <dgm:spPr/>
    </dgm:pt>
    <dgm:pt modelId="{3E822A7E-A110-40C2-AC09-D1CDE1FD704E}" type="pres">
      <dgm:prSet presAssocID="{14A87AF0-7992-4850-A49C-987B6905398A}" presName="sibTrans" presStyleLbl="sibTrans2D1" presStyleIdx="1" presStyleCnt="3"/>
      <dgm:spPr/>
    </dgm:pt>
    <dgm:pt modelId="{106307D2-109F-4DA0-A8A6-050CD8AD03A7}" type="pres">
      <dgm:prSet presAssocID="{5E4F2C0A-BA91-43F6-8B7E-DA6B858B9C2B}" presName="node" presStyleLbl="node1" presStyleIdx="2" presStyleCnt="3">
        <dgm:presLayoutVars>
          <dgm:bulletEnabled val="1"/>
        </dgm:presLayoutVars>
      </dgm:prSet>
      <dgm:spPr/>
    </dgm:pt>
    <dgm:pt modelId="{2FF99DCC-A677-428C-817B-524A107D7CBA}" type="pres">
      <dgm:prSet presAssocID="{5E4F2C0A-BA91-43F6-8B7E-DA6B858B9C2B}" presName="dummy" presStyleCnt="0"/>
      <dgm:spPr/>
    </dgm:pt>
    <dgm:pt modelId="{DDB93410-3838-465C-9927-201C33D67C2E}" type="pres">
      <dgm:prSet presAssocID="{D36388FB-940B-4CA4-A91B-73E4F0AE632D}" presName="sibTrans" presStyleLbl="sibTrans2D1" presStyleIdx="2" presStyleCnt="3"/>
      <dgm:spPr/>
    </dgm:pt>
  </dgm:ptLst>
  <dgm:cxnLst>
    <dgm:cxn modelId="{D57D710A-F412-4254-B17F-7EADF497498E}" type="presOf" srcId="{97AEEE11-41FB-4ED8-ADDF-60AAABBE40B5}" destId="{30D99D3D-656E-4C88-B58C-A14205CB378A}" srcOrd="0" destOrd="0" presId="urn:microsoft.com/office/officeart/2005/8/layout/radial6"/>
    <dgm:cxn modelId="{0A13A60D-8F1E-4103-B666-BB496DFD0464}" type="presOf" srcId="{B1042D9C-9062-4B18-8B33-DF6040AA9811}" destId="{240EFD45-6CE0-4F3F-B201-1B104999B872}" srcOrd="0" destOrd="0" presId="urn:microsoft.com/office/officeart/2005/8/layout/radial6"/>
    <dgm:cxn modelId="{C80DE718-766F-4241-B273-01076FF9F3D6}" type="presOf" srcId="{5E4F2C0A-BA91-43F6-8B7E-DA6B858B9C2B}" destId="{106307D2-109F-4DA0-A8A6-050CD8AD03A7}" srcOrd="0" destOrd="0" presId="urn:microsoft.com/office/officeart/2005/8/layout/radial6"/>
    <dgm:cxn modelId="{0C40A02D-34E4-4535-A805-2464E1C310B2}" srcId="{90DE1544-8040-41FE-B4DB-92052A53D3C0}" destId="{B1042D9C-9062-4B18-8B33-DF6040AA9811}" srcOrd="1" destOrd="0" parTransId="{FD757640-8F18-4ADC-A23D-30027BE65A28}" sibTransId="{14A87AF0-7992-4850-A49C-987B6905398A}"/>
    <dgm:cxn modelId="{DA609738-F676-4ED2-96F4-9603A14E5B21}" type="presOf" srcId="{D36388FB-940B-4CA4-A91B-73E4F0AE632D}" destId="{DDB93410-3838-465C-9927-201C33D67C2E}" srcOrd="0" destOrd="0" presId="urn:microsoft.com/office/officeart/2005/8/layout/radial6"/>
    <dgm:cxn modelId="{DA2BEB38-758C-42F1-8014-FCDBEAC3369C}" type="presOf" srcId="{14A87AF0-7992-4850-A49C-987B6905398A}" destId="{3E822A7E-A110-40C2-AC09-D1CDE1FD704E}" srcOrd="0" destOrd="0" presId="urn:microsoft.com/office/officeart/2005/8/layout/radial6"/>
    <dgm:cxn modelId="{449B2C3F-4413-4A47-B848-2CD5F3C521AC}" type="presOf" srcId="{B8AD4B4C-B55E-47CB-B181-4D1B786F7E38}" destId="{AFCC5F8B-97F7-4A6D-B135-7E956EE1453A}" srcOrd="0" destOrd="0" presId="urn:microsoft.com/office/officeart/2005/8/layout/radial6"/>
    <dgm:cxn modelId="{E9F84142-6926-4478-85C6-B8FFAFFA4250}" type="presOf" srcId="{3181DB7F-B2AC-41E6-A313-758CBA745A3E}" destId="{4C153886-DF41-4490-B0AB-BAC79BBA21EB}" srcOrd="0" destOrd="0" presId="urn:microsoft.com/office/officeart/2005/8/layout/radial6"/>
    <dgm:cxn modelId="{C0A0A4AB-110E-4C91-B595-B24BEC89F46C}" srcId="{B8AD4B4C-B55E-47CB-B181-4D1B786F7E38}" destId="{90DE1544-8040-41FE-B4DB-92052A53D3C0}" srcOrd="0" destOrd="0" parTransId="{5EC8124B-613A-4E82-A663-CA90867642E1}" sibTransId="{94346539-9985-4B9F-987F-52B5A3C4691B}"/>
    <dgm:cxn modelId="{4E25ABC0-34AE-4D6E-8723-CB5971ED68A0}" srcId="{90DE1544-8040-41FE-B4DB-92052A53D3C0}" destId="{5E4F2C0A-BA91-43F6-8B7E-DA6B858B9C2B}" srcOrd="2" destOrd="0" parTransId="{843A8368-E660-49D9-9DDE-B6DC5E903CE7}" sibTransId="{D36388FB-940B-4CA4-A91B-73E4F0AE632D}"/>
    <dgm:cxn modelId="{CCDF38DD-56BF-48EA-83F4-08561BC68698}" srcId="{90DE1544-8040-41FE-B4DB-92052A53D3C0}" destId="{97AEEE11-41FB-4ED8-ADDF-60AAABBE40B5}" srcOrd="0" destOrd="0" parTransId="{60EDE5AF-3E10-4334-801F-8C96B6A35487}" sibTransId="{3181DB7F-B2AC-41E6-A313-758CBA745A3E}"/>
    <dgm:cxn modelId="{0F7AE9EE-5B31-44EB-B4CC-460831BFFCDA}" type="presOf" srcId="{90DE1544-8040-41FE-B4DB-92052A53D3C0}" destId="{D4628BA9-E76B-4A67-934E-1110B01DE2CD}" srcOrd="0" destOrd="0" presId="urn:microsoft.com/office/officeart/2005/8/layout/radial6"/>
    <dgm:cxn modelId="{A29FC359-7F87-4F49-BB5D-37A10F070C11}" type="presParOf" srcId="{AFCC5F8B-97F7-4A6D-B135-7E956EE1453A}" destId="{D4628BA9-E76B-4A67-934E-1110B01DE2CD}" srcOrd="0" destOrd="0" presId="urn:microsoft.com/office/officeart/2005/8/layout/radial6"/>
    <dgm:cxn modelId="{3C58D4E3-CF8D-491B-82B2-B70FB6E0D3ED}" type="presParOf" srcId="{AFCC5F8B-97F7-4A6D-B135-7E956EE1453A}" destId="{30D99D3D-656E-4C88-B58C-A14205CB378A}" srcOrd="1" destOrd="0" presId="urn:microsoft.com/office/officeart/2005/8/layout/radial6"/>
    <dgm:cxn modelId="{A248C7EB-7DD8-4491-9C6F-FAB5E7DC0D5F}" type="presParOf" srcId="{AFCC5F8B-97F7-4A6D-B135-7E956EE1453A}" destId="{1BDDEC6E-C252-400B-B36C-91F56DD77858}" srcOrd="2" destOrd="0" presId="urn:microsoft.com/office/officeart/2005/8/layout/radial6"/>
    <dgm:cxn modelId="{8F408F87-B90A-4F2B-BCB7-4C2961F24D2C}" type="presParOf" srcId="{AFCC5F8B-97F7-4A6D-B135-7E956EE1453A}" destId="{4C153886-DF41-4490-B0AB-BAC79BBA21EB}" srcOrd="3" destOrd="0" presId="urn:microsoft.com/office/officeart/2005/8/layout/radial6"/>
    <dgm:cxn modelId="{57E0B149-9C06-4DAA-A581-EFAEE99BA605}" type="presParOf" srcId="{AFCC5F8B-97F7-4A6D-B135-7E956EE1453A}" destId="{240EFD45-6CE0-4F3F-B201-1B104999B872}" srcOrd="4" destOrd="0" presId="urn:microsoft.com/office/officeart/2005/8/layout/radial6"/>
    <dgm:cxn modelId="{B06E64D6-4F31-4B20-A84D-DFDB350B7CCD}" type="presParOf" srcId="{AFCC5F8B-97F7-4A6D-B135-7E956EE1453A}" destId="{9E104A61-B486-4085-B4FF-8ECB35AA956C}" srcOrd="5" destOrd="0" presId="urn:microsoft.com/office/officeart/2005/8/layout/radial6"/>
    <dgm:cxn modelId="{51EADBF2-51CF-4911-A6FE-35FBDA13A02A}" type="presParOf" srcId="{AFCC5F8B-97F7-4A6D-B135-7E956EE1453A}" destId="{3E822A7E-A110-40C2-AC09-D1CDE1FD704E}" srcOrd="6" destOrd="0" presId="urn:microsoft.com/office/officeart/2005/8/layout/radial6"/>
    <dgm:cxn modelId="{6C555A64-9C95-4DF3-B2B9-C5C76AC98A49}" type="presParOf" srcId="{AFCC5F8B-97F7-4A6D-B135-7E956EE1453A}" destId="{106307D2-109F-4DA0-A8A6-050CD8AD03A7}" srcOrd="7" destOrd="0" presId="urn:microsoft.com/office/officeart/2005/8/layout/radial6"/>
    <dgm:cxn modelId="{76E246FB-C8E3-4439-9F93-80E839656663}" type="presParOf" srcId="{AFCC5F8B-97F7-4A6D-B135-7E956EE1453A}" destId="{2FF99DCC-A677-428C-817B-524A107D7CBA}" srcOrd="8" destOrd="0" presId="urn:microsoft.com/office/officeart/2005/8/layout/radial6"/>
    <dgm:cxn modelId="{11A82996-4B97-4563-A994-4A8663DBDFC7}" type="presParOf" srcId="{AFCC5F8B-97F7-4A6D-B135-7E956EE1453A}" destId="{DDB93410-3838-465C-9927-201C33D67C2E}"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93410-3838-465C-9927-201C33D67C2E}">
      <dsp:nvSpPr>
        <dsp:cNvPr id="0" name=""/>
        <dsp:cNvSpPr/>
      </dsp:nvSpPr>
      <dsp:spPr>
        <a:xfrm>
          <a:off x="1175147" y="292273"/>
          <a:ext cx="1954258" cy="1954258"/>
        </a:xfrm>
        <a:prstGeom prst="blockArc">
          <a:avLst>
            <a:gd name="adj1" fmla="val 9000000"/>
            <a:gd name="adj2" fmla="val 16200000"/>
            <a:gd name="adj3" fmla="val 464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E822A7E-A110-40C2-AC09-D1CDE1FD704E}">
      <dsp:nvSpPr>
        <dsp:cNvPr id="0" name=""/>
        <dsp:cNvSpPr/>
      </dsp:nvSpPr>
      <dsp:spPr>
        <a:xfrm>
          <a:off x="1175147" y="292273"/>
          <a:ext cx="1954258" cy="1954258"/>
        </a:xfrm>
        <a:prstGeom prst="blockArc">
          <a:avLst>
            <a:gd name="adj1" fmla="val 1800000"/>
            <a:gd name="adj2" fmla="val 9000000"/>
            <a:gd name="adj3" fmla="val 464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C153886-DF41-4490-B0AB-BAC79BBA21EB}">
      <dsp:nvSpPr>
        <dsp:cNvPr id="0" name=""/>
        <dsp:cNvSpPr/>
      </dsp:nvSpPr>
      <dsp:spPr>
        <a:xfrm>
          <a:off x="1175147" y="292273"/>
          <a:ext cx="1954258" cy="1954258"/>
        </a:xfrm>
        <a:prstGeom prst="blockArc">
          <a:avLst>
            <a:gd name="adj1" fmla="val 16200000"/>
            <a:gd name="adj2" fmla="val 1800000"/>
            <a:gd name="adj3" fmla="val 464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4628BA9-E76B-4A67-934E-1110B01DE2CD}">
      <dsp:nvSpPr>
        <dsp:cNvPr id="0" name=""/>
        <dsp:cNvSpPr/>
      </dsp:nvSpPr>
      <dsp:spPr>
        <a:xfrm>
          <a:off x="1702484" y="819610"/>
          <a:ext cx="899584" cy="899584"/>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5G Usage Scenarios</a:t>
          </a:r>
          <a:endParaRPr lang="en-IN" sz="1200" kern="1200" dirty="0"/>
        </a:p>
      </dsp:txBody>
      <dsp:txXfrm>
        <a:off x="1834225" y="951351"/>
        <a:ext cx="636102" cy="636102"/>
      </dsp:txXfrm>
    </dsp:sp>
    <dsp:sp modelId="{30D99D3D-656E-4C88-B58C-A14205CB378A}">
      <dsp:nvSpPr>
        <dsp:cNvPr id="0" name=""/>
        <dsp:cNvSpPr/>
      </dsp:nvSpPr>
      <dsp:spPr>
        <a:xfrm>
          <a:off x="1837422" y="88"/>
          <a:ext cx="629709" cy="62970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eMBB</a:t>
          </a:r>
          <a:endParaRPr lang="en-IN" sz="1100" kern="1200" dirty="0"/>
        </a:p>
      </dsp:txBody>
      <dsp:txXfrm>
        <a:off x="1929641" y="92307"/>
        <a:ext cx="445271" cy="445271"/>
      </dsp:txXfrm>
    </dsp:sp>
    <dsp:sp modelId="{240EFD45-6CE0-4F3F-B201-1B104999B872}">
      <dsp:nvSpPr>
        <dsp:cNvPr id="0" name=""/>
        <dsp:cNvSpPr/>
      </dsp:nvSpPr>
      <dsp:spPr>
        <a:xfrm>
          <a:off x="2664008" y="1431777"/>
          <a:ext cx="629709" cy="629709"/>
        </a:xfrm>
        <a:prstGeom prst="ellipse">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mMTC</a:t>
          </a:r>
          <a:endParaRPr lang="en-IN" sz="1100" kern="1200" dirty="0"/>
        </a:p>
      </dsp:txBody>
      <dsp:txXfrm>
        <a:off x="2756227" y="1523996"/>
        <a:ext cx="445271" cy="445271"/>
      </dsp:txXfrm>
    </dsp:sp>
    <dsp:sp modelId="{106307D2-109F-4DA0-A8A6-050CD8AD03A7}">
      <dsp:nvSpPr>
        <dsp:cNvPr id="0" name=""/>
        <dsp:cNvSpPr/>
      </dsp:nvSpPr>
      <dsp:spPr>
        <a:xfrm>
          <a:off x="1010835" y="1431777"/>
          <a:ext cx="629709" cy="629709"/>
        </a:xfrm>
        <a:prstGeom prst="ellips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URLLC</a:t>
          </a:r>
          <a:endParaRPr lang="en-IN" sz="1100" kern="1200" dirty="0"/>
        </a:p>
      </dsp:txBody>
      <dsp:txXfrm>
        <a:off x="1103054" y="1523996"/>
        <a:ext cx="445271" cy="44527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633" cy="469104"/>
          </a:xfrm>
          <a:prstGeom prst="rect">
            <a:avLst/>
          </a:prstGeom>
        </p:spPr>
        <p:txBody>
          <a:bodyPr vert="horz" lIns="92327" tIns="46163" rIns="92327" bIns="46163" rtlCol="0"/>
          <a:lstStyle>
            <a:lvl1pPr algn="l">
              <a:defRPr sz="1200"/>
            </a:lvl1pPr>
          </a:lstStyle>
          <a:p>
            <a:endParaRPr lang="en-US"/>
          </a:p>
        </p:txBody>
      </p:sp>
      <p:sp>
        <p:nvSpPr>
          <p:cNvPr id="3" name="Date Placeholder 2"/>
          <p:cNvSpPr>
            <a:spLocks noGrp="1"/>
          </p:cNvSpPr>
          <p:nvPr>
            <p:ph type="dt" sz="quarter" idx="1"/>
          </p:nvPr>
        </p:nvSpPr>
        <p:spPr>
          <a:xfrm>
            <a:off x="4023237" y="0"/>
            <a:ext cx="3077633" cy="469104"/>
          </a:xfrm>
          <a:prstGeom prst="rect">
            <a:avLst/>
          </a:prstGeom>
        </p:spPr>
        <p:txBody>
          <a:bodyPr vert="horz" lIns="92327" tIns="46163" rIns="92327" bIns="46163" rtlCol="0"/>
          <a:lstStyle>
            <a:lvl1pPr algn="r">
              <a:defRPr sz="1200"/>
            </a:lvl1pPr>
          </a:lstStyle>
          <a:p>
            <a:fld id="{3B7DF76E-B8E3-AE49-B318-CB61015D9CF1}" type="datetimeFigureOut">
              <a:rPr lang="en-US" smtClean="0"/>
              <a:t>6/14/2023</a:t>
            </a:fld>
            <a:endParaRPr lang="en-US"/>
          </a:p>
        </p:txBody>
      </p:sp>
      <p:sp>
        <p:nvSpPr>
          <p:cNvPr id="4" name="Footer Placeholder 3"/>
          <p:cNvSpPr>
            <a:spLocks noGrp="1"/>
          </p:cNvSpPr>
          <p:nvPr>
            <p:ph type="ftr" sz="quarter" idx="2"/>
          </p:nvPr>
        </p:nvSpPr>
        <p:spPr>
          <a:xfrm>
            <a:off x="0" y="8917770"/>
            <a:ext cx="3077633" cy="469104"/>
          </a:xfrm>
          <a:prstGeom prst="rect">
            <a:avLst/>
          </a:prstGeom>
        </p:spPr>
        <p:txBody>
          <a:bodyPr vert="horz" lIns="92327" tIns="46163" rIns="92327" bIns="46163" rtlCol="0" anchor="b"/>
          <a:lstStyle>
            <a:lvl1pPr algn="l">
              <a:defRPr sz="1200"/>
            </a:lvl1pPr>
          </a:lstStyle>
          <a:p>
            <a:endParaRPr lang="en-US"/>
          </a:p>
        </p:txBody>
      </p:sp>
      <p:sp>
        <p:nvSpPr>
          <p:cNvPr id="5" name="Slide Number Placeholder 4"/>
          <p:cNvSpPr>
            <a:spLocks noGrp="1"/>
          </p:cNvSpPr>
          <p:nvPr>
            <p:ph type="sldNum" sz="quarter" idx="3"/>
          </p:nvPr>
        </p:nvSpPr>
        <p:spPr>
          <a:xfrm>
            <a:off x="4023237" y="8917770"/>
            <a:ext cx="3077633" cy="469104"/>
          </a:xfrm>
          <a:prstGeom prst="rect">
            <a:avLst/>
          </a:prstGeom>
        </p:spPr>
        <p:txBody>
          <a:bodyPr vert="horz" lIns="92327" tIns="46163" rIns="92327" bIns="46163" rtlCol="0" anchor="b"/>
          <a:lstStyle>
            <a:lvl1pPr algn="r">
              <a:defRPr sz="1200"/>
            </a:lvl1pPr>
          </a:lstStyle>
          <a:p>
            <a:fld id="{A63601D0-04E7-1D45-9D14-A6FEF76AD079}" type="slidenum">
              <a:rPr lang="en-US" smtClean="0"/>
              <a:t>‹#›</a:t>
            </a:fld>
            <a:endParaRPr lang="en-US"/>
          </a:p>
        </p:txBody>
      </p:sp>
    </p:spTree>
    <p:extLst>
      <p:ext uri="{BB962C8B-B14F-4D97-AF65-F5344CB8AC3E}">
        <p14:creationId xmlns:p14="http://schemas.microsoft.com/office/powerpoint/2010/main" val="3609997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633" cy="469104"/>
          </a:xfrm>
          <a:prstGeom prst="rect">
            <a:avLst/>
          </a:prstGeom>
        </p:spPr>
        <p:txBody>
          <a:bodyPr vert="horz" lIns="92327" tIns="46163" rIns="92327" bIns="46163" rtlCol="0"/>
          <a:lstStyle>
            <a:lvl1pPr algn="l">
              <a:defRPr sz="1200"/>
            </a:lvl1pPr>
          </a:lstStyle>
          <a:p>
            <a:endParaRPr lang="en-US"/>
          </a:p>
        </p:txBody>
      </p:sp>
      <p:sp>
        <p:nvSpPr>
          <p:cNvPr id="3" name="Date Placeholder 2"/>
          <p:cNvSpPr>
            <a:spLocks noGrp="1"/>
          </p:cNvSpPr>
          <p:nvPr>
            <p:ph type="dt" idx="1"/>
          </p:nvPr>
        </p:nvSpPr>
        <p:spPr>
          <a:xfrm>
            <a:off x="4023237" y="0"/>
            <a:ext cx="3077633" cy="469104"/>
          </a:xfrm>
          <a:prstGeom prst="rect">
            <a:avLst/>
          </a:prstGeom>
        </p:spPr>
        <p:txBody>
          <a:bodyPr vert="horz" lIns="92327" tIns="46163" rIns="92327" bIns="46163" rtlCol="0"/>
          <a:lstStyle>
            <a:lvl1pPr algn="r">
              <a:defRPr sz="1200"/>
            </a:lvl1pPr>
          </a:lstStyle>
          <a:p>
            <a:fld id="{799B4F64-DE25-3149-9AE6-83E1DF9959F6}" type="datetimeFigureOut">
              <a:rPr lang="en-US" smtClean="0"/>
              <a:t>6/14/2023</a:t>
            </a:fld>
            <a:endParaRPr lang="en-US"/>
          </a:p>
        </p:txBody>
      </p:sp>
      <p:sp>
        <p:nvSpPr>
          <p:cNvPr id="4" name="Slide Image Placeholder 3"/>
          <p:cNvSpPr>
            <a:spLocks noGrp="1" noRot="1" noChangeAspect="1"/>
          </p:cNvSpPr>
          <p:nvPr>
            <p:ph type="sldImg" idx="2"/>
          </p:nvPr>
        </p:nvSpPr>
        <p:spPr>
          <a:xfrm>
            <a:off x="420688" y="704850"/>
            <a:ext cx="6261100" cy="3521075"/>
          </a:xfrm>
          <a:prstGeom prst="rect">
            <a:avLst/>
          </a:prstGeom>
          <a:noFill/>
          <a:ln w="12700">
            <a:solidFill>
              <a:prstClr val="black"/>
            </a:solidFill>
          </a:ln>
        </p:spPr>
        <p:txBody>
          <a:bodyPr vert="horz" lIns="92327" tIns="46163" rIns="92327" bIns="46163" rtlCol="0" anchor="ctr"/>
          <a:lstStyle/>
          <a:p>
            <a:endParaRPr lang="en-US"/>
          </a:p>
        </p:txBody>
      </p:sp>
      <p:sp>
        <p:nvSpPr>
          <p:cNvPr id="5" name="Notes Placeholder 4"/>
          <p:cNvSpPr>
            <a:spLocks noGrp="1"/>
          </p:cNvSpPr>
          <p:nvPr>
            <p:ph type="body" sz="quarter" idx="3"/>
          </p:nvPr>
        </p:nvSpPr>
        <p:spPr>
          <a:xfrm>
            <a:off x="709606" y="4458886"/>
            <a:ext cx="5683264" cy="4225133"/>
          </a:xfrm>
          <a:prstGeom prst="rect">
            <a:avLst/>
          </a:prstGeom>
        </p:spPr>
        <p:txBody>
          <a:bodyPr vert="horz" lIns="92327" tIns="46163" rIns="92327" bIns="4616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770"/>
            <a:ext cx="3077633" cy="469104"/>
          </a:xfrm>
          <a:prstGeom prst="rect">
            <a:avLst/>
          </a:prstGeom>
        </p:spPr>
        <p:txBody>
          <a:bodyPr vert="horz" lIns="92327" tIns="46163" rIns="92327" bIns="46163" rtlCol="0" anchor="b"/>
          <a:lstStyle>
            <a:lvl1pPr algn="l">
              <a:defRPr sz="1200"/>
            </a:lvl1pPr>
          </a:lstStyle>
          <a:p>
            <a:endParaRPr lang="en-US"/>
          </a:p>
        </p:txBody>
      </p:sp>
      <p:sp>
        <p:nvSpPr>
          <p:cNvPr id="7" name="Slide Number Placeholder 6"/>
          <p:cNvSpPr>
            <a:spLocks noGrp="1"/>
          </p:cNvSpPr>
          <p:nvPr>
            <p:ph type="sldNum" sz="quarter" idx="5"/>
          </p:nvPr>
        </p:nvSpPr>
        <p:spPr>
          <a:xfrm>
            <a:off x="4023237" y="8917770"/>
            <a:ext cx="3077633" cy="469104"/>
          </a:xfrm>
          <a:prstGeom prst="rect">
            <a:avLst/>
          </a:prstGeom>
        </p:spPr>
        <p:txBody>
          <a:bodyPr vert="horz" lIns="92327" tIns="46163" rIns="92327" bIns="46163" rtlCol="0" anchor="b"/>
          <a:lstStyle>
            <a:lvl1pPr algn="r">
              <a:defRPr sz="1200"/>
            </a:lvl1pPr>
          </a:lstStyle>
          <a:p>
            <a:fld id="{F121105C-0632-3F4E-891E-DC30740619C7}" type="slidenum">
              <a:rPr lang="en-US" smtClean="0"/>
              <a:t>‹#›</a:t>
            </a:fld>
            <a:endParaRPr lang="en-US"/>
          </a:p>
        </p:txBody>
      </p:sp>
    </p:spTree>
    <p:extLst>
      <p:ext uri="{BB962C8B-B14F-4D97-AF65-F5344CB8AC3E}">
        <p14:creationId xmlns:p14="http://schemas.microsoft.com/office/powerpoint/2010/main" val="465207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hyperlink" Target="http://www.brillium.i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brillium.i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Subtitle 2"/>
          <p:cNvSpPr>
            <a:spLocks noGrp="1"/>
          </p:cNvSpPr>
          <p:nvPr>
            <p:ph type="subTitle" idx="1"/>
          </p:nvPr>
        </p:nvSpPr>
        <p:spPr>
          <a:xfrm>
            <a:off x="1828800" y="2709898"/>
            <a:ext cx="8534400" cy="589798"/>
          </a:xfrm>
        </p:spPr>
        <p:txBody>
          <a:bodyPr>
            <a:noAutofit/>
          </a:bodyPr>
          <a:lstStyle>
            <a:lvl1pPr marL="0" indent="0" algn="ctr">
              <a:buNone/>
              <a:defRPr sz="2800" b="0">
                <a:solidFill>
                  <a:schemeClr val="accent6">
                    <a:lumMod val="75000"/>
                  </a:schemeClr>
                </a:solidFill>
                <a:latin typeface="+mj-lt"/>
                <a:cs typeface="Poppins" panose="00000500000000000000" pitchFamily="2" charset="0"/>
              </a:defRPr>
            </a:lvl1pPr>
          </a:lstStyle>
          <a:p>
            <a:r>
              <a:rPr lang="en-US" dirty="0">
                <a:solidFill>
                  <a:srgbClr val="0070C0"/>
                </a:solidFill>
              </a:rPr>
              <a:t>Click to edit Master subtitle style</a:t>
            </a:r>
          </a:p>
        </p:txBody>
      </p:sp>
      <p:sp>
        <p:nvSpPr>
          <p:cNvPr id="12" name="Title 11"/>
          <p:cNvSpPr>
            <a:spLocks noGrp="1"/>
          </p:cNvSpPr>
          <p:nvPr>
            <p:ph type="title"/>
          </p:nvPr>
        </p:nvSpPr>
        <p:spPr>
          <a:xfrm>
            <a:off x="533400" y="1879184"/>
            <a:ext cx="10972800" cy="786257"/>
          </a:xfrm>
        </p:spPr>
        <p:txBody>
          <a:bodyPr>
            <a:normAutofit/>
          </a:bodyPr>
          <a:lstStyle>
            <a:lvl1pPr algn="ctr">
              <a:defRPr sz="3600" b="0">
                <a:latin typeface="+mj-lt"/>
                <a:cs typeface="Poppins" panose="00000500000000000000" pitchFamily="2" charset="0"/>
              </a:defRPr>
            </a:lvl1pPr>
          </a:lstStyle>
          <a:p>
            <a:r>
              <a:rPr lang="en-US" dirty="0"/>
              <a:t>Click to edit Master title style</a:t>
            </a:r>
            <a:endParaRPr lang="en-IN" dirty="0"/>
          </a:p>
        </p:txBody>
      </p:sp>
      <p:sp>
        <p:nvSpPr>
          <p:cNvPr id="19" name="Text Placeholder 18"/>
          <p:cNvSpPr>
            <a:spLocks noGrp="1"/>
          </p:cNvSpPr>
          <p:nvPr>
            <p:ph type="body" sz="quarter" idx="10"/>
          </p:nvPr>
        </p:nvSpPr>
        <p:spPr>
          <a:xfrm>
            <a:off x="2857235" y="3643495"/>
            <a:ext cx="6325129" cy="539836"/>
          </a:xfrm>
        </p:spPr>
        <p:txBody>
          <a:bodyPr>
            <a:normAutofit/>
          </a:bodyPr>
          <a:lstStyle>
            <a:lvl1pPr marL="0" indent="0" algn="ctr">
              <a:buNone/>
              <a:defRPr sz="2400" b="0">
                <a:latin typeface="+mj-lt"/>
                <a:cs typeface="Poppins" panose="00000500000000000000" pitchFamily="2" charset="0"/>
              </a:defRPr>
            </a:lvl1pPr>
          </a:lstStyle>
          <a:p>
            <a:pPr lvl="0"/>
            <a:r>
              <a:rPr lang="en-US" dirty="0"/>
              <a:t>Click to edit Master text styles</a:t>
            </a:r>
          </a:p>
        </p:txBody>
      </p:sp>
      <p:cxnSp>
        <p:nvCxnSpPr>
          <p:cNvPr id="8" name="Straight Connector 7"/>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grpSp>
        <p:nvGrpSpPr>
          <p:cNvPr id="4" name="Group 3"/>
          <p:cNvGrpSpPr/>
          <p:nvPr userDrawn="1"/>
        </p:nvGrpSpPr>
        <p:grpSpPr>
          <a:xfrm>
            <a:off x="2092665" y="5161385"/>
            <a:ext cx="7654313" cy="957072"/>
            <a:chOff x="2092665" y="5119440"/>
            <a:chExt cx="7654313" cy="957072"/>
          </a:xfrm>
        </p:grpSpPr>
        <p:sp>
          <p:nvSpPr>
            <p:cNvPr id="15" name="Text Box 42"/>
            <p:cNvSpPr txBox="1"/>
            <p:nvPr userDrawn="1"/>
          </p:nvSpPr>
          <p:spPr>
            <a:xfrm>
              <a:off x="2092665" y="5458796"/>
              <a:ext cx="7654313" cy="6177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C 501, Salarpuria Serenity, 5</a:t>
              </a:r>
              <a:r>
                <a:rPr lang="en-US" sz="1000" baseline="30000" dirty="0">
                  <a:effectLst/>
                  <a:latin typeface="+mj-lt"/>
                  <a:ea typeface="MS Mincho"/>
                  <a:cs typeface="Poppins" panose="00000500000000000000" pitchFamily="2" charset="0"/>
                </a:rPr>
                <a:t>th</a:t>
              </a:r>
              <a:r>
                <a:rPr lang="en-US" sz="1000" dirty="0">
                  <a:effectLst/>
                  <a:latin typeface="+mj-lt"/>
                  <a:ea typeface="MS Mincho"/>
                  <a:cs typeface="Poppins" panose="00000500000000000000" pitchFamily="2" charset="0"/>
                </a:rPr>
                <a:t> Main, Sector 7, HSR Layout, Bengaluru, Karnataka - 560102, India</a:t>
              </a:r>
            </a:p>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Website: </a:t>
              </a:r>
              <a:r>
                <a:rPr lang="en-US" sz="1000" u="sng" dirty="0">
                  <a:solidFill>
                    <a:srgbClr val="0000FF"/>
                  </a:solidFill>
                  <a:effectLst/>
                  <a:latin typeface="+mj-lt"/>
                  <a:ea typeface="MS Mincho"/>
                  <a:cs typeface="Poppins" panose="00000500000000000000" pitchFamily="2" charset="0"/>
                  <a:hlinkClick r:id="rId2"/>
                </a:rPr>
                <a:t>www.brillium.in</a:t>
              </a:r>
              <a:r>
                <a:rPr lang="en-US" sz="1000" u="sng" dirty="0">
                  <a:solidFill>
                    <a:srgbClr val="0000FF"/>
                  </a:solidFill>
                  <a:effectLst/>
                  <a:latin typeface="+mj-lt"/>
                  <a:ea typeface="MS Mincho"/>
                  <a:cs typeface="Poppins" panose="00000500000000000000" pitchFamily="2" charset="0"/>
                </a:rPr>
                <a:t> </a:t>
              </a:r>
              <a:r>
                <a:rPr lang="en-US" sz="1000" dirty="0">
                  <a:effectLst/>
                  <a:latin typeface="+mj-lt"/>
                  <a:ea typeface="MS Mincho"/>
                  <a:cs typeface="Poppins" panose="00000500000000000000" pitchFamily="2" charset="0"/>
                </a:rPr>
                <a:t>| Email: </a:t>
              </a:r>
              <a:r>
                <a:rPr lang="en-US" sz="1000" u="sng" dirty="0">
                  <a:solidFill>
                    <a:srgbClr val="0000FF"/>
                  </a:solidFill>
                  <a:latin typeface="+mj-lt"/>
                  <a:ea typeface="MS Mincho"/>
                  <a:cs typeface="Poppins" panose="00000500000000000000" pitchFamily="2" charset="0"/>
                </a:rPr>
                <a:t>connect@Brillium.in</a:t>
              </a:r>
              <a:endParaRPr lang="en-IN" sz="1000" dirty="0">
                <a:effectLst/>
                <a:latin typeface="+mj-lt"/>
                <a:ea typeface="MS Mincho"/>
                <a:cs typeface="Poppins" panose="00000500000000000000" pitchFamily="2" charset="0"/>
              </a:endParaRPr>
            </a:p>
            <a:p>
              <a:pPr marL="0" indent="0" algn="ctr">
                <a:spcBef>
                  <a:spcPts val="600"/>
                </a:spcBef>
                <a:spcAft>
                  <a:spcPts val="0"/>
                </a:spcAft>
                <a:buFont typeface="Arial" panose="020B0604020202020204" pitchFamily="34" charset="0"/>
                <a:buNone/>
              </a:pPr>
              <a:r>
                <a:rPr lang="en-US" sz="800" dirty="0">
                  <a:effectLst/>
                  <a:latin typeface="+mj-lt"/>
                  <a:ea typeface="MS Mincho"/>
                  <a:cs typeface="Poppins" panose="00000500000000000000" pitchFamily="2" charset="0"/>
                </a:rPr>
                <a:t>©</a:t>
              </a:r>
              <a:r>
                <a:rPr lang="en-US" sz="800" baseline="0" dirty="0">
                  <a:effectLst/>
                  <a:latin typeface="+mj-lt"/>
                  <a:ea typeface="MS Mincho"/>
                  <a:cs typeface="Poppins" panose="00000500000000000000" pitchFamily="2" charset="0"/>
                </a:rPr>
                <a:t> Brillium Technologies </a:t>
              </a:r>
              <a:r>
                <a:rPr lang="en-US" sz="800" dirty="0">
                  <a:effectLst/>
                  <a:latin typeface="+mj-lt"/>
                  <a:ea typeface="MS Mincho"/>
                  <a:cs typeface="Poppins" panose="00000500000000000000" pitchFamily="2" charset="0"/>
                </a:rPr>
                <a:t>2011-23. All rights reserved.</a:t>
              </a:r>
              <a:endParaRPr lang="en-IN" sz="80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900" dirty="0">
                  <a:effectLst/>
                  <a:latin typeface="+mj-lt"/>
                  <a:ea typeface="MS Mincho"/>
                  <a:cs typeface="Poppins" panose="00000500000000000000" pitchFamily="2" charset="0"/>
                </a:rPr>
                <a:t> </a:t>
              </a:r>
              <a:endParaRPr lang="en-IN" sz="900" dirty="0">
                <a:effectLst/>
                <a:latin typeface="+mj-lt"/>
                <a:ea typeface="MS Mincho"/>
                <a:cs typeface="Poppins" panose="00000500000000000000" pitchFamily="2" charset="0"/>
              </a:endParaRPr>
            </a:p>
          </p:txBody>
        </p:sp>
        <p:sp>
          <p:nvSpPr>
            <p:cNvPr id="18" name="Text Box 42"/>
            <p:cNvSpPr txBox="1"/>
            <p:nvPr userDrawn="1"/>
          </p:nvSpPr>
          <p:spPr>
            <a:xfrm>
              <a:off x="2975517" y="5119440"/>
              <a:ext cx="6088562" cy="38643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IN" sz="1800" b="0" dirty="0">
                  <a:effectLst/>
                  <a:latin typeface="+mj-lt"/>
                  <a:ea typeface="MS Mincho"/>
                  <a:cs typeface="Poppins" panose="00000500000000000000" pitchFamily="2" charset="0"/>
                </a:rPr>
                <a:t>Brillium Technologies</a:t>
              </a:r>
              <a:endParaRPr lang="en-IN" sz="1400" b="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1600" b="0" dirty="0">
                  <a:effectLst/>
                  <a:latin typeface="+mj-lt"/>
                  <a:ea typeface="MS Mincho"/>
                  <a:cs typeface="Poppins" panose="00000500000000000000" pitchFamily="2" charset="0"/>
                </a:rPr>
                <a:t> </a:t>
              </a:r>
              <a:endParaRPr lang="en-IN" sz="1600" b="0" dirty="0">
                <a:effectLst/>
                <a:latin typeface="+mj-lt"/>
                <a:ea typeface="MS Mincho"/>
                <a:cs typeface="Poppins" panose="00000500000000000000" pitchFamily="2" charset="0"/>
              </a:endParaRPr>
            </a:p>
          </p:txBody>
        </p:sp>
      </p:grpSp>
      <p:grpSp>
        <p:nvGrpSpPr>
          <p:cNvPr id="13" name="Group 12" descr="Brillium Technologies"/>
          <p:cNvGrpSpPr>
            <a:grpSpLocks noChangeAspect="1"/>
          </p:cNvGrpSpPr>
          <p:nvPr userDrawn="1"/>
        </p:nvGrpSpPr>
        <p:grpSpPr>
          <a:xfrm>
            <a:off x="1562010" y="5207241"/>
            <a:ext cx="1085403" cy="875924"/>
            <a:chOff x="396635" y="5001912"/>
            <a:chExt cx="1739382" cy="1403688"/>
          </a:xfrm>
        </p:grpSpPr>
        <p:sp>
          <p:nvSpPr>
            <p:cNvPr id="16" name="TextBox 15"/>
            <p:cNvSpPr txBox="1"/>
            <p:nvPr/>
          </p:nvSpPr>
          <p:spPr>
            <a:xfrm>
              <a:off x="396635" y="5001912"/>
              <a:ext cx="1739382" cy="1403688"/>
            </a:xfrm>
            <a:prstGeom prst="rect">
              <a:avLst/>
            </a:prstGeom>
            <a:noFill/>
          </p:spPr>
          <p:txBody>
            <a:bodyPr wrap="square" rtlCol="0">
              <a:prstTxWarp prst="textArchDown">
                <a:avLst/>
              </a:prstTxWarp>
              <a:spAutoFit/>
            </a:bodyPr>
            <a:lstStyle/>
            <a:p>
              <a:pPr algn="ctr"/>
              <a:r>
                <a:rPr lang="en-US" sz="800" b="1" dirty="0">
                  <a:solidFill>
                    <a:srgbClr val="FFC301"/>
                  </a:solidFill>
                  <a:latin typeface="+mj-lt"/>
                  <a:ea typeface="Cambria Math" pitchFamily="18" charset="0"/>
                  <a:cs typeface="Poppins" panose="00000500000000000000" pitchFamily="2" charset="0"/>
                </a:rPr>
                <a:t>Transforming Lives Through Technology™</a:t>
              </a:r>
              <a:endParaRPr lang="en-IN" sz="800" b="1" dirty="0">
                <a:solidFill>
                  <a:srgbClr val="FFC301"/>
                </a:solidFill>
                <a:latin typeface="+mj-lt"/>
                <a:ea typeface="Cambria Math" pitchFamily="18" charset="0"/>
                <a:cs typeface="Poppins" panose="00000500000000000000" pitchFamily="2" charset="0"/>
              </a:endParaRPr>
            </a:p>
          </p:txBody>
        </p:sp>
        <p:sp>
          <p:nvSpPr>
            <p:cNvPr id="17" name="Sun 16"/>
            <p:cNvSpPr/>
            <p:nvPr/>
          </p:nvSpPr>
          <p:spPr>
            <a:xfrm>
              <a:off x="665641" y="5057245"/>
              <a:ext cx="1187919" cy="1125588"/>
            </a:xfrm>
            <a:prstGeom prst="sun">
              <a:avLst>
                <a:gd name="adj" fmla="val 28112"/>
              </a:avLst>
            </a:prstGeom>
            <a:solidFill>
              <a:srgbClr val="71C20E"/>
            </a:solidFill>
            <a:ln>
              <a:noFill/>
            </a:ln>
            <a:effectLst/>
            <a:scene3d>
              <a:camera prst="orthographicFront">
                <a:rot lat="0" lon="0" rev="0"/>
              </a:camera>
              <a:lightRig rig="flat" dir="t"/>
            </a:scene3d>
            <a:sp3d contourW="12700" prstMaterial="plastic">
              <a:bevelT w="152400" h="50800" prst="softRound"/>
              <a:bevelB w="139700" h="139700" prst="divot"/>
              <a:contourClr>
                <a:srgbClr val="00B05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cs typeface="Poppins" panose="00000500000000000000" pitchFamily="2" charset="0"/>
              </a:endParaRPr>
            </a:p>
          </p:txBody>
        </p:sp>
      </p:grpSp>
      <p:sp>
        <p:nvSpPr>
          <p:cNvPr id="20" name="Rectangle 19"/>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spTree>
    <p:extLst>
      <p:ext uri="{BB962C8B-B14F-4D97-AF65-F5344CB8AC3E}">
        <p14:creationId xmlns:p14="http://schemas.microsoft.com/office/powerpoint/2010/main" val="7094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5740"/>
            <a:ext cx="11582400" cy="395734"/>
          </a:xfrm>
        </p:spPr>
        <p:txBody>
          <a:bodyPr>
            <a:noAutofit/>
          </a:bodyPr>
          <a:lstStyle>
            <a:lvl1pPr algn="l">
              <a:defRPr sz="2800" b="0" i="0">
                <a:solidFill>
                  <a:schemeClr val="tx1"/>
                </a:solidFill>
                <a:latin typeface="+mj-lt"/>
                <a:cs typeface="Poppins" panose="00000500000000000000" pitchFamily="2" charset="0"/>
              </a:defRPr>
            </a:lvl1pPr>
          </a:lstStyle>
          <a:p>
            <a:r>
              <a:rPr lang="en-US" dirty="0"/>
              <a:t>Agenda</a:t>
            </a:r>
          </a:p>
        </p:txBody>
      </p:sp>
      <p:sp>
        <p:nvSpPr>
          <p:cNvPr id="7" name="Content Placeholder 3"/>
          <p:cNvSpPr>
            <a:spLocks noGrp="1"/>
          </p:cNvSpPr>
          <p:nvPr>
            <p:ph sz="quarter" idx="10" hasCustomPrompt="1"/>
          </p:nvPr>
        </p:nvSpPr>
        <p:spPr>
          <a:xfrm>
            <a:off x="1798976" y="550863"/>
            <a:ext cx="9783424" cy="5816600"/>
          </a:xfrm>
        </p:spPr>
        <p:txBody>
          <a:bodyPr>
            <a:normAutofit/>
          </a:bodyPr>
          <a:lstStyle>
            <a:lvl1pPr marL="271463" indent="-177800">
              <a:defRPr sz="2400" baseline="0">
                <a:solidFill>
                  <a:schemeClr val="tx1">
                    <a:lumMod val="75000"/>
                    <a:lumOff val="25000"/>
                  </a:schemeClr>
                </a:solidFill>
                <a:latin typeface="+mj-lt"/>
                <a:cs typeface="Poppins" panose="00000500000000000000" pitchFamily="2" charset="0"/>
              </a:defRPr>
            </a:lvl1pPr>
            <a:lvl2pPr marL="719138" indent="-261938">
              <a:defRPr sz="2000">
                <a:solidFill>
                  <a:schemeClr val="tx1">
                    <a:lumMod val="75000"/>
                    <a:lumOff val="25000"/>
                  </a:schemeClr>
                </a:solidFill>
              </a:defRPr>
            </a:lvl2pPr>
            <a:lvl3pPr marL="1074738" indent="-160338">
              <a:defRPr sz="1800">
                <a:solidFill>
                  <a:schemeClr val="tx1">
                    <a:lumMod val="75000"/>
                    <a:lumOff val="25000"/>
                  </a:schemeClr>
                </a:solidFill>
              </a:defRPr>
            </a:lvl3pPr>
            <a:lvl4pPr marL="1524000" indent="-152400">
              <a:defRPr sz="1600">
                <a:solidFill>
                  <a:schemeClr val="tx1">
                    <a:lumMod val="75000"/>
                    <a:lumOff val="25000"/>
                  </a:schemeClr>
                </a:solidFill>
              </a:defRPr>
            </a:lvl4pPr>
            <a:lvl5pPr marL="1795463" indent="-144463">
              <a:buFont typeface="Arial" panose="020B0604020202020204" pitchFamily="34" charset="0"/>
              <a:buChar char="•"/>
              <a:defRPr sz="1400">
                <a:solidFill>
                  <a:schemeClr val="tx1">
                    <a:lumMod val="75000"/>
                    <a:lumOff val="25000"/>
                  </a:schemeClr>
                </a:solidFill>
              </a:defRPr>
            </a:lvl5pPr>
            <a:lvl6pPr marL="2420938" indent="-134938">
              <a:defRPr lang="en-IN" sz="1200" kern="1200" dirty="0">
                <a:solidFill>
                  <a:schemeClr val="tx1">
                    <a:lumMod val="75000"/>
                    <a:lumOff val="25000"/>
                  </a:schemeClr>
                </a:solidFill>
                <a:latin typeface="Gotham Rounded Light" pitchFamily="50" charset="0"/>
                <a:ea typeface="+mn-ea"/>
                <a:cs typeface="+mn-cs"/>
              </a:defRPr>
            </a:lvl6pPr>
          </a:lstStyle>
          <a:p>
            <a:pPr lvl="0"/>
            <a:r>
              <a:rPr lang="en-IN" dirty="0"/>
              <a:t>Item 1</a:t>
            </a:r>
          </a:p>
          <a:p>
            <a:pPr lvl="0"/>
            <a:r>
              <a:rPr lang="en-IN" dirty="0"/>
              <a:t>Item 2</a:t>
            </a:r>
          </a:p>
          <a:p>
            <a:pPr lvl="0"/>
            <a:r>
              <a:rPr lang="en-IN" dirty="0"/>
              <a:t>Item 3</a:t>
            </a:r>
          </a:p>
        </p:txBody>
      </p:sp>
      <p:pic>
        <p:nvPicPr>
          <p:cNvPr id="13" name="Picture 10" descr="Image result for agenda icon"/>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545" y="2351305"/>
            <a:ext cx="1278431" cy="12784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userDrawn="1"/>
        </p:nvGrpSpPr>
        <p:grpSpPr>
          <a:xfrm>
            <a:off x="4506221" y="6579144"/>
            <a:ext cx="7685779" cy="365125"/>
            <a:chOff x="4506221" y="6579144"/>
            <a:chExt cx="7685779" cy="365125"/>
          </a:xfrm>
        </p:grpSpPr>
        <p:sp>
          <p:nvSpPr>
            <p:cNvPr id="9" name="Slide Number Placeholder 5"/>
            <p:cNvSpPr txBox="1">
              <a:spLocks/>
            </p:cNvSpPr>
            <p:nvPr userDrawn="1"/>
          </p:nvSpPr>
          <p:spPr>
            <a:xfrm>
              <a:off x="11400639" y="6579144"/>
              <a:ext cx="791361"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rgbClr val="4E525A"/>
                  </a:solidFill>
                  <a:latin typeface="Gotham-Light"/>
                  <a:ea typeface="+mn-ea"/>
                  <a:cs typeface="Gotham-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BBB7D7-03F1-473A-8876-3E8250EA4B4E}" type="slidenum">
                <a:rPr lang="en-US" sz="1000" smtClean="0">
                  <a:solidFill>
                    <a:schemeClr val="tx1"/>
                  </a:solidFill>
                  <a:latin typeface="+mj-lt"/>
                  <a:cs typeface="Poppins" panose="00000500000000000000" pitchFamily="2" charset="0"/>
                </a:rPr>
                <a:pPr/>
                <a:t>‹#›</a:t>
              </a:fld>
              <a:endParaRPr lang="en-US" sz="1000" dirty="0">
                <a:solidFill>
                  <a:schemeClr val="tx1"/>
                </a:solidFill>
                <a:latin typeface="+mj-lt"/>
                <a:cs typeface="Poppins" panose="00000500000000000000" pitchFamily="2" charset="0"/>
              </a:endParaRPr>
            </a:p>
          </p:txBody>
        </p:sp>
        <p:sp>
          <p:nvSpPr>
            <p:cNvPr id="15" name="Text Box 42"/>
            <p:cNvSpPr txBox="1"/>
            <p:nvPr userDrawn="1"/>
          </p:nvSpPr>
          <p:spPr>
            <a:xfrm>
              <a:off x="4506221" y="6678010"/>
              <a:ext cx="3366065" cy="1947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600" dirty="0">
                  <a:solidFill>
                    <a:schemeClr val="tx1"/>
                  </a:solidFill>
                  <a:effectLst/>
                  <a:latin typeface="+mj-lt"/>
                  <a:ea typeface="MS Mincho"/>
                  <a:cs typeface="Poppins" panose="00000500000000000000" pitchFamily="2" charset="0"/>
                </a:rPr>
                <a:t>© Brillium Technologies 2011-2023. All rights reserved.</a:t>
              </a:r>
              <a:endParaRPr lang="en-IN" sz="1000" dirty="0">
                <a:solidFill>
                  <a:schemeClr val="tx1"/>
                </a:solidFill>
                <a:effectLst/>
                <a:latin typeface="+mj-lt"/>
                <a:ea typeface="MS Mincho"/>
                <a:cs typeface="Poppins" panose="00000500000000000000" pitchFamily="2" charset="0"/>
              </a:endParaRPr>
            </a:p>
            <a:p>
              <a:pPr algn="ctr">
                <a:spcAft>
                  <a:spcPts val="0"/>
                </a:spcAft>
              </a:pPr>
              <a:r>
                <a:rPr lang="en-US" sz="700" dirty="0">
                  <a:solidFill>
                    <a:schemeClr val="tx1"/>
                  </a:solidFill>
                  <a:effectLst/>
                  <a:latin typeface="+mj-lt"/>
                  <a:ea typeface="MS Mincho"/>
                  <a:cs typeface="Poppins" panose="00000500000000000000" pitchFamily="2" charset="0"/>
                </a:rPr>
                <a:t> </a:t>
              </a:r>
              <a:endParaRPr lang="en-IN" sz="1000" dirty="0">
                <a:solidFill>
                  <a:schemeClr val="tx1"/>
                </a:solidFill>
                <a:effectLst/>
                <a:latin typeface="+mj-lt"/>
                <a:ea typeface="MS Mincho"/>
                <a:cs typeface="Poppins" panose="00000500000000000000" pitchFamily="2" charset="0"/>
              </a:endParaRPr>
            </a:p>
          </p:txBody>
        </p:sp>
      </p:grpSp>
      <p:cxnSp>
        <p:nvCxnSpPr>
          <p:cNvPr id="16" name="Straight Connector 15"/>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12693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732" y="5740"/>
            <a:ext cx="11445667" cy="395734"/>
          </a:xfrm>
        </p:spPr>
        <p:txBody>
          <a:bodyPr>
            <a:noAutofit/>
          </a:bodyPr>
          <a:lstStyle>
            <a:lvl1pPr algn="l">
              <a:defRPr sz="2800" b="0" i="0">
                <a:solidFill>
                  <a:srgbClr val="0F3056"/>
                </a:solidFill>
                <a:latin typeface="+mj-lt"/>
                <a:cs typeface="Poppins" panose="00000500000000000000" pitchFamily="2" charset="0"/>
              </a:defRPr>
            </a:lvl1pPr>
          </a:lstStyle>
          <a:p>
            <a:r>
              <a:rPr lang="en-US" dirty="0"/>
              <a:t>Header</a:t>
            </a:r>
          </a:p>
        </p:txBody>
      </p:sp>
      <p:sp>
        <p:nvSpPr>
          <p:cNvPr id="4" name="Content Placeholder 3"/>
          <p:cNvSpPr>
            <a:spLocks noGrp="1"/>
          </p:cNvSpPr>
          <p:nvPr>
            <p:ph sz="quarter" idx="10"/>
          </p:nvPr>
        </p:nvSpPr>
        <p:spPr>
          <a:xfrm>
            <a:off x="213644" y="550863"/>
            <a:ext cx="11368755" cy="5952594"/>
          </a:xfrm>
        </p:spPr>
        <p:txBody>
          <a:bodyPr>
            <a:normAutofit/>
          </a:bodyPr>
          <a:lstStyle>
            <a:lvl1pPr marL="271463" indent="-177800">
              <a:defRPr sz="2400">
                <a:solidFill>
                  <a:schemeClr val="tx1">
                    <a:lumMod val="75000"/>
                    <a:lumOff val="25000"/>
                  </a:schemeClr>
                </a:solidFill>
                <a:latin typeface="+mj-lt"/>
              </a:defRPr>
            </a:lvl1pPr>
            <a:lvl2pPr marL="719138" indent="-261938">
              <a:defRPr sz="2000">
                <a:solidFill>
                  <a:schemeClr val="tx1">
                    <a:lumMod val="75000"/>
                    <a:lumOff val="25000"/>
                  </a:schemeClr>
                </a:solidFill>
                <a:latin typeface="+mj-lt"/>
              </a:defRPr>
            </a:lvl2pPr>
            <a:lvl3pPr marL="1074738" indent="-160338">
              <a:defRPr sz="1800">
                <a:solidFill>
                  <a:schemeClr val="tx1">
                    <a:lumMod val="75000"/>
                    <a:lumOff val="25000"/>
                  </a:schemeClr>
                </a:solidFill>
                <a:latin typeface="+mj-lt"/>
              </a:defRPr>
            </a:lvl3pPr>
            <a:lvl4pPr marL="1524000" indent="-152400">
              <a:defRPr sz="1600">
                <a:solidFill>
                  <a:schemeClr val="tx1">
                    <a:lumMod val="75000"/>
                    <a:lumOff val="25000"/>
                  </a:schemeClr>
                </a:solidFill>
                <a:latin typeface="+mj-lt"/>
              </a:defRPr>
            </a:lvl4pPr>
            <a:lvl5pPr marL="1795463" indent="-144463">
              <a:buFont typeface="Arial" panose="020B0604020202020204" pitchFamily="34" charset="0"/>
              <a:buChar char="•"/>
              <a:defRPr sz="1400">
                <a:solidFill>
                  <a:schemeClr val="tx1">
                    <a:lumMod val="75000"/>
                    <a:lumOff val="25000"/>
                  </a:schemeClr>
                </a:solidFill>
                <a:latin typeface="+mj-lt"/>
              </a:defRPr>
            </a:lvl5pPr>
            <a:lvl6pPr marL="2420938" indent="-134938">
              <a:defRPr lang="en-IN" sz="1200" kern="1200" dirty="0">
                <a:solidFill>
                  <a:schemeClr val="tx1">
                    <a:lumMod val="75000"/>
                    <a:lumOff val="25000"/>
                  </a:schemeClr>
                </a:solidFill>
                <a:latin typeface="Gotham Rounded Light" pitchFamily="50" charset="0"/>
                <a:ea typeface="+mn-ea"/>
                <a:cs typeface="+mn-cs"/>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Box 42"/>
          <p:cNvSpPr txBox="1"/>
          <p:nvPr userDrawn="1"/>
        </p:nvSpPr>
        <p:spPr>
          <a:xfrm>
            <a:off x="4506221" y="6678010"/>
            <a:ext cx="3366065" cy="1947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600" dirty="0">
                <a:solidFill>
                  <a:schemeClr val="tx1"/>
                </a:solidFill>
                <a:effectLst/>
                <a:latin typeface="+mj-lt"/>
                <a:ea typeface="MS Mincho"/>
                <a:cs typeface="Mangal" panose="02040503050203030202" pitchFamily="18" charset="0"/>
              </a:rPr>
              <a:t>© Brillium Technologies 2011-2023. All rights reserved.</a:t>
            </a:r>
            <a:endParaRPr lang="en-IN" sz="1000" dirty="0">
              <a:solidFill>
                <a:schemeClr val="tx1"/>
              </a:solidFill>
              <a:effectLst/>
              <a:latin typeface="+mj-lt"/>
              <a:ea typeface="MS Mincho"/>
              <a:cs typeface="Mangal" panose="02040503050203030202" pitchFamily="18" charset="0"/>
            </a:endParaRPr>
          </a:p>
          <a:p>
            <a:pPr algn="ctr">
              <a:spcAft>
                <a:spcPts val="0"/>
              </a:spcAft>
            </a:pPr>
            <a:r>
              <a:rPr lang="en-US" sz="700" dirty="0">
                <a:solidFill>
                  <a:schemeClr val="tx1"/>
                </a:solidFill>
                <a:effectLst/>
                <a:latin typeface="+mj-lt"/>
                <a:ea typeface="MS Mincho"/>
                <a:cs typeface="Mangal" panose="02040503050203030202" pitchFamily="18" charset="0"/>
              </a:rPr>
              <a:t> </a:t>
            </a:r>
            <a:endParaRPr lang="en-IN" sz="1000" dirty="0">
              <a:solidFill>
                <a:schemeClr val="tx1"/>
              </a:solidFill>
              <a:effectLst/>
              <a:latin typeface="+mj-lt"/>
              <a:ea typeface="MS Mincho"/>
              <a:cs typeface="Mangal" panose="02040503050203030202" pitchFamily="18" charset="0"/>
            </a:endParaRPr>
          </a:p>
        </p:txBody>
      </p:sp>
      <p:cxnSp>
        <p:nvCxnSpPr>
          <p:cNvPr id="10" name="Straight Connector 9"/>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83968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eparato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533400" y="2401455"/>
            <a:ext cx="10972800" cy="860874"/>
          </a:xfrm>
        </p:spPr>
        <p:txBody>
          <a:bodyPr>
            <a:normAutofit/>
          </a:bodyPr>
          <a:lstStyle>
            <a:lvl1pPr algn="ctr">
              <a:defRPr sz="3600" b="0">
                <a:latin typeface="+mj-lt"/>
                <a:cs typeface="Poppins" panose="00000500000000000000" pitchFamily="2" charset="0"/>
              </a:defRPr>
            </a:lvl1pPr>
          </a:lstStyle>
          <a:p>
            <a:r>
              <a:rPr lang="en-US" dirty="0"/>
              <a:t>&lt;Section Separator&gt;</a:t>
            </a:r>
            <a:endParaRPr lang="en-IN" dirty="0"/>
          </a:p>
        </p:txBody>
      </p:sp>
      <p:cxnSp>
        <p:nvCxnSpPr>
          <p:cNvPr id="24" name="Straight Connector 23"/>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06362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533400" y="1879184"/>
            <a:ext cx="10972800" cy="1143000"/>
          </a:xfrm>
        </p:spPr>
        <p:txBody>
          <a:bodyPr>
            <a:normAutofit/>
          </a:bodyPr>
          <a:lstStyle>
            <a:lvl1pPr algn="ctr">
              <a:defRPr sz="3600" b="0">
                <a:latin typeface="+mj-lt"/>
                <a:cs typeface="Poppins" panose="00000500000000000000" pitchFamily="2" charset="0"/>
              </a:defRPr>
            </a:lvl1pPr>
          </a:lstStyle>
          <a:p>
            <a:r>
              <a:rPr lang="en-US" dirty="0"/>
              <a:t>Thank you</a:t>
            </a:r>
            <a:endParaRPr lang="en-IN" dirty="0"/>
          </a:p>
        </p:txBody>
      </p:sp>
      <p:sp>
        <p:nvSpPr>
          <p:cNvPr id="17" name="Rectangle 16"/>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grpSp>
        <p:nvGrpSpPr>
          <p:cNvPr id="18" name="Group 17"/>
          <p:cNvGrpSpPr/>
          <p:nvPr userDrawn="1"/>
        </p:nvGrpSpPr>
        <p:grpSpPr>
          <a:xfrm>
            <a:off x="2092665" y="5161385"/>
            <a:ext cx="7654313" cy="957072"/>
            <a:chOff x="2092665" y="5119440"/>
            <a:chExt cx="7654313" cy="957072"/>
          </a:xfrm>
        </p:grpSpPr>
        <p:sp>
          <p:nvSpPr>
            <p:cNvPr id="19" name="Text Box 42"/>
            <p:cNvSpPr txBox="1"/>
            <p:nvPr userDrawn="1"/>
          </p:nvSpPr>
          <p:spPr>
            <a:xfrm>
              <a:off x="2092665" y="5458796"/>
              <a:ext cx="7654313" cy="6177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C 501, Salarpuria Serenity, 5</a:t>
              </a:r>
              <a:r>
                <a:rPr lang="en-US" sz="1000" baseline="30000" dirty="0">
                  <a:effectLst/>
                  <a:latin typeface="+mj-lt"/>
                  <a:ea typeface="MS Mincho"/>
                  <a:cs typeface="Poppins" panose="00000500000000000000" pitchFamily="2" charset="0"/>
                </a:rPr>
                <a:t>th</a:t>
              </a:r>
              <a:r>
                <a:rPr lang="en-US" sz="1000" dirty="0">
                  <a:effectLst/>
                  <a:latin typeface="+mj-lt"/>
                  <a:ea typeface="MS Mincho"/>
                  <a:cs typeface="Poppins" panose="00000500000000000000" pitchFamily="2" charset="0"/>
                </a:rPr>
                <a:t> Main, Sector 7, HSR Layout, Bengaluru, Karnataka - 560102, India</a:t>
              </a:r>
            </a:p>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Website: </a:t>
              </a:r>
              <a:r>
                <a:rPr lang="en-US" sz="1000" u="sng" dirty="0">
                  <a:solidFill>
                    <a:srgbClr val="0000FF"/>
                  </a:solidFill>
                  <a:effectLst/>
                  <a:latin typeface="+mj-lt"/>
                  <a:ea typeface="MS Mincho"/>
                  <a:cs typeface="Poppins" panose="00000500000000000000" pitchFamily="2" charset="0"/>
                  <a:hlinkClick r:id="rId2"/>
                </a:rPr>
                <a:t>www.brillium.in</a:t>
              </a:r>
              <a:r>
                <a:rPr lang="en-US" sz="1000" u="sng" dirty="0">
                  <a:solidFill>
                    <a:srgbClr val="0000FF"/>
                  </a:solidFill>
                  <a:effectLst/>
                  <a:latin typeface="+mj-lt"/>
                  <a:ea typeface="MS Mincho"/>
                  <a:cs typeface="Poppins" panose="00000500000000000000" pitchFamily="2" charset="0"/>
                </a:rPr>
                <a:t> </a:t>
              </a:r>
              <a:r>
                <a:rPr lang="en-US" sz="1000" dirty="0">
                  <a:effectLst/>
                  <a:latin typeface="+mj-lt"/>
                  <a:ea typeface="MS Mincho"/>
                  <a:cs typeface="Poppins" panose="00000500000000000000" pitchFamily="2" charset="0"/>
                </a:rPr>
                <a:t>| Email: </a:t>
              </a:r>
              <a:r>
                <a:rPr lang="en-US" sz="1000" u="sng" dirty="0">
                  <a:solidFill>
                    <a:srgbClr val="0000FF"/>
                  </a:solidFill>
                  <a:latin typeface="+mj-lt"/>
                  <a:ea typeface="MS Mincho"/>
                  <a:cs typeface="Poppins" panose="00000500000000000000" pitchFamily="2" charset="0"/>
                </a:rPr>
                <a:t>connect@Brillium.in</a:t>
              </a:r>
              <a:endParaRPr lang="en-IN" sz="1000" dirty="0">
                <a:effectLst/>
                <a:latin typeface="+mj-lt"/>
                <a:ea typeface="MS Mincho"/>
                <a:cs typeface="Poppins" panose="00000500000000000000" pitchFamily="2" charset="0"/>
              </a:endParaRPr>
            </a:p>
            <a:p>
              <a:pPr marL="0" indent="0" algn="ctr">
                <a:spcBef>
                  <a:spcPts val="600"/>
                </a:spcBef>
                <a:spcAft>
                  <a:spcPts val="0"/>
                </a:spcAft>
                <a:buFont typeface="Arial" panose="020B0604020202020204" pitchFamily="34" charset="0"/>
                <a:buNone/>
              </a:pPr>
              <a:r>
                <a:rPr lang="en-US" sz="800" dirty="0">
                  <a:effectLst/>
                  <a:latin typeface="+mj-lt"/>
                  <a:ea typeface="MS Mincho"/>
                  <a:cs typeface="Poppins" panose="00000500000000000000" pitchFamily="2" charset="0"/>
                </a:rPr>
                <a:t>©</a:t>
              </a:r>
              <a:r>
                <a:rPr lang="en-US" sz="800" baseline="0" dirty="0">
                  <a:effectLst/>
                  <a:latin typeface="+mj-lt"/>
                  <a:ea typeface="MS Mincho"/>
                  <a:cs typeface="Poppins" panose="00000500000000000000" pitchFamily="2" charset="0"/>
                </a:rPr>
                <a:t> Brillium Technologies </a:t>
              </a:r>
              <a:r>
                <a:rPr lang="en-US" sz="800" dirty="0">
                  <a:effectLst/>
                  <a:latin typeface="+mj-lt"/>
                  <a:ea typeface="MS Mincho"/>
                  <a:cs typeface="Poppins" panose="00000500000000000000" pitchFamily="2" charset="0"/>
                </a:rPr>
                <a:t>2011-23. All rights reserved.</a:t>
              </a:r>
              <a:endParaRPr lang="en-IN" sz="80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900" dirty="0">
                  <a:effectLst/>
                  <a:latin typeface="+mj-lt"/>
                  <a:ea typeface="MS Mincho"/>
                  <a:cs typeface="Poppins" panose="00000500000000000000" pitchFamily="2" charset="0"/>
                </a:rPr>
                <a:t> </a:t>
              </a:r>
              <a:endParaRPr lang="en-IN" sz="900" dirty="0">
                <a:effectLst/>
                <a:latin typeface="+mj-lt"/>
                <a:ea typeface="MS Mincho"/>
                <a:cs typeface="Poppins" panose="00000500000000000000" pitchFamily="2" charset="0"/>
              </a:endParaRPr>
            </a:p>
          </p:txBody>
        </p:sp>
        <p:sp>
          <p:nvSpPr>
            <p:cNvPr id="20" name="Text Box 42"/>
            <p:cNvSpPr txBox="1"/>
            <p:nvPr userDrawn="1"/>
          </p:nvSpPr>
          <p:spPr>
            <a:xfrm>
              <a:off x="2975517" y="5119440"/>
              <a:ext cx="6088562" cy="38643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IN" sz="1800" b="0" dirty="0">
                  <a:effectLst/>
                  <a:latin typeface="+mj-lt"/>
                  <a:ea typeface="MS Mincho"/>
                  <a:cs typeface="Poppins" panose="00000500000000000000" pitchFamily="2" charset="0"/>
                </a:rPr>
                <a:t>Brillium Technologies</a:t>
              </a:r>
              <a:endParaRPr lang="en-IN" sz="1400" b="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1600" b="0" dirty="0">
                  <a:effectLst/>
                  <a:latin typeface="+mj-lt"/>
                  <a:ea typeface="MS Mincho"/>
                  <a:cs typeface="Poppins" panose="00000500000000000000" pitchFamily="2" charset="0"/>
                </a:rPr>
                <a:t> </a:t>
              </a:r>
              <a:endParaRPr lang="en-IN" sz="1600" b="0" dirty="0">
                <a:effectLst/>
                <a:latin typeface="+mj-lt"/>
                <a:ea typeface="MS Mincho"/>
                <a:cs typeface="Poppins" panose="00000500000000000000" pitchFamily="2" charset="0"/>
              </a:endParaRPr>
            </a:p>
          </p:txBody>
        </p:sp>
      </p:grpSp>
      <p:grpSp>
        <p:nvGrpSpPr>
          <p:cNvPr id="21" name="Group 20" descr="Brillium Technologies"/>
          <p:cNvGrpSpPr>
            <a:grpSpLocks noChangeAspect="1"/>
          </p:cNvGrpSpPr>
          <p:nvPr userDrawn="1"/>
        </p:nvGrpSpPr>
        <p:grpSpPr>
          <a:xfrm>
            <a:off x="1562010" y="5207241"/>
            <a:ext cx="1085403" cy="875924"/>
            <a:chOff x="396635" y="5001912"/>
            <a:chExt cx="1739382" cy="1403688"/>
          </a:xfrm>
        </p:grpSpPr>
        <p:sp>
          <p:nvSpPr>
            <p:cNvPr id="22" name="TextBox 21"/>
            <p:cNvSpPr txBox="1"/>
            <p:nvPr/>
          </p:nvSpPr>
          <p:spPr>
            <a:xfrm>
              <a:off x="396635" y="5001912"/>
              <a:ext cx="1739382" cy="1403688"/>
            </a:xfrm>
            <a:prstGeom prst="rect">
              <a:avLst/>
            </a:prstGeom>
            <a:noFill/>
          </p:spPr>
          <p:txBody>
            <a:bodyPr wrap="square" rtlCol="0">
              <a:prstTxWarp prst="textArchDown">
                <a:avLst/>
              </a:prstTxWarp>
              <a:spAutoFit/>
            </a:bodyPr>
            <a:lstStyle/>
            <a:p>
              <a:pPr algn="ctr"/>
              <a:r>
                <a:rPr lang="en-US" sz="800" b="1" dirty="0">
                  <a:solidFill>
                    <a:srgbClr val="FFC301"/>
                  </a:solidFill>
                  <a:latin typeface="+mj-lt"/>
                  <a:ea typeface="Cambria Math" pitchFamily="18" charset="0"/>
                  <a:cs typeface="Poppins" panose="00000500000000000000" pitchFamily="2" charset="0"/>
                </a:rPr>
                <a:t>Transforming Lives Through Technology™</a:t>
              </a:r>
              <a:endParaRPr lang="en-IN" sz="800" b="1" dirty="0">
                <a:solidFill>
                  <a:srgbClr val="FFC301"/>
                </a:solidFill>
                <a:latin typeface="+mj-lt"/>
                <a:ea typeface="Cambria Math" pitchFamily="18" charset="0"/>
                <a:cs typeface="Poppins" panose="00000500000000000000" pitchFamily="2" charset="0"/>
              </a:endParaRPr>
            </a:p>
          </p:txBody>
        </p:sp>
        <p:sp>
          <p:nvSpPr>
            <p:cNvPr id="23" name="Sun 22"/>
            <p:cNvSpPr/>
            <p:nvPr/>
          </p:nvSpPr>
          <p:spPr>
            <a:xfrm>
              <a:off x="665641" y="5057245"/>
              <a:ext cx="1187919" cy="1125588"/>
            </a:xfrm>
            <a:prstGeom prst="sun">
              <a:avLst>
                <a:gd name="adj" fmla="val 28112"/>
              </a:avLst>
            </a:prstGeom>
            <a:solidFill>
              <a:srgbClr val="71C20E"/>
            </a:solidFill>
            <a:ln>
              <a:noFill/>
            </a:ln>
            <a:effectLst/>
            <a:scene3d>
              <a:camera prst="orthographicFront">
                <a:rot lat="0" lon="0" rev="0"/>
              </a:camera>
              <a:lightRig rig="flat" dir="t"/>
            </a:scene3d>
            <a:sp3d contourW="12700" prstMaterial="plastic">
              <a:bevelT w="152400" h="50800" prst="softRound"/>
              <a:bevelB w="139700" h="139700" prst="divot"/>
              <a:contourClr>
                <a:srgbClr val="00B05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cs typeface="Poppins" panose="00000500000000000000" pitchFamily="2" charset="0"/>
              </a:endParaRPr>
            </a:p>
          </p:txBody>
        </p:sp>
      </p:grpSp>
      <p:cxnSp>
        <p:nvCxnSpPr>
          <p:cNvPr id="24" name="Straight Connector 23"/>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49743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1365" y="116540"/>
            <a:ext cx="11923060" cy="369981"/>
          </a:xfrm>
        </p:spPr>
        <p:txBody>
          <a:bodyPr/>
          <a:lstStyle/>
          <a:p>
            <a:r>
              <a:rPr lang="en-GB" dirty="0"/>
              <a:t>Click to edit Master title style</a:t>
            </a:r>
          </a:p>
        </p:txBody>
      </p:sp>
      <p:sp>
        <p:nvSpPr>
          <p:cNvPr id="3" name="Content Placeholder 2"/>
          <p:cNvSpPr>
            <a:spLocks noGrp="1"/>
          </p:cNvSpPr>
          <p:nvPr>
            <p:ph idx="1"/>
          </p:nvPr>
        </p:nvSpPr>
        <p:spPr>
          <a:xfrm>
            <a:off x="161363" y="735106"/>
            <a:ext cx="11923061" cy="600635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184506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226" y="6192"/>
            <a:ext cx="11297174" cy="54748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85226" y="603674"/>
            <a:ext cx="11297174" cy="58892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868150738"/>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9" r:id="rId4"/>
    <p:sldLayoutId id="2147483658" r:id="rId5"/>
    <p:sldLayoutId id="2147483660" r:id="rId6"/>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l" defTabSz="914400" rtl="0" eaLnBrk="1" latinLnBrk="0" hangingPunct="1">
        <a:spcBef>
          <a:spcPct val="0"/>
        </a:spcBef>
        <a:buNone/>
        <a:defRPr sz="2800" b="0" kern="1200">
          <a:solidFill>
            <a:schemeClr val="tx1"/>
          </a:solidFill>
          <a:latin typeface="+mn-lt"/>
          <a:ea typeface="+mj-ea"/>
          <a:cs typeface="Poppins" panose="00000500000000000000" pitchFamily="2"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Poppins" panose="00000500000000000000" pitchFamily="2"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Poppins" panose="00000500000000000000" pitchFamily="2" charset="0"/>
        </a:defRPr>
      </a:lvl2pPr>
      <a:lvl3pPr marL="11430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Poppins" panose="00000500000000000000" pitchFamily="2" charset="0"/>
        </a:defRPr>
      </a:lvl3pPr>
      <a:lvl4pPr marL="1600200" indent="-228600" algn="l" defTabSz="914400" rtl="0" eaLnBrk="1" latinLnBrk="0" hangingPunct="1">
        <a:spcBef>
          <a:spcPct val="20000"/>
        </a:spcBef>
        <a:buFont typeface="Courier New" panose="02070309020205020404" pitchFamily="49" charset="0"/>
        <a:buChar char="o"/>
        <a:defRPr sz="1600" kern="1200">
          <a:solidFill>
            <a:schemeClr val="tx1"/>
          </a:solidFill>
          <a:latin typeface="+mn-lt"/>
          <a:ea typeface="+mn-ea"/>
          <a:cs typeface="Poppins" panose="00000500000000000000" pitchFamily="2"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Poppins" panose="00000500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mailto:rohitbr@iitk.ac.in"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828800" y="2560603"/>
            <a:ext cx="8534400" cy="589798"/>
          </a:xfrm>
        </p:spPr>
        <p:txBody>
          <a:bodyPr/>
          <a:lstStyle/>
          <a:p>
            <a:r>
              <a:rPr lang="en-GB" sz="2400" dirty="0"/>
              <a:t>Notes, References, Questions, Problems, and Solutions</a:t>
            </a:r>
            <a:endParaRPr lang="en-IN" sz="2400" dirty="0"/>
          </a:p>
        </p:txBody>
      </p:sp>
      <p:sp>
        <p:nvSpPr>
          <p:cNvPr id="3" name="Title 2"/>
          <p:cNvSpPr>
            <a:spLocks noGrp="1"/>
          </p:cNvSpPr>
          <p:nvPr>
            <p:ph type="title"/>
          </p:nvPr>
        </p:nvSpPr>
        <p:spPr>
          <a:xfrm>
            <a:off x="533400" y="1287931"/>
            <a:ext cx="10972800" cy="786257"/>
          </a:xfrm>
        </p:spPr>
        <p:txBody>
          <a:bodyPr>
            <a:normAutofit fontScale="90000"/>
          </a:bodyPr>
          <a:lstStyle/>
          <a:p>
            <a:r>
              <a:rPr lang="en-GB" sz="2700" dirty="0"/>
              <a:t>IIT, Kanpur </a:t>
            </a:r>
            <a:br>
              <a:rPr lang="en-GB" sz="2700" dirty="0"/>
            </a:br>
            <a:r>
              <a:rPr lang="en-GB" sz="2700" dirty="0"/>
              <a:t>eMasters – Communication Systems</a:t>
            </a:r>
            <a:br>
              <a:rPr lang="en-GB" dirty="0"/>
            </a:br>
            <a:r>
              <a:rPr lang="en-US" dirty="0"/>
              <a:t>EE922 - Simulation Based Design of 5G NR Wireless Standard</a:t>
            </a:r>
            <a:endParaRPr lang="en-IN" sz="3600" dirty="0"/>
          </a:p>
        </p:txBody>
      </p:sp>
      <p:sp>
        <p:nvSpPr>
          <p:cNvPr id="4" name="Text Placeholder 3"/>
          <p:cNvSpPr>
            <a:spLocks noGrp="1"/>
          </p:cNvSpPr>
          <p:nvPr>
            <p:ph type="body" sz="quarter" idx="10"/>
          </p:nvPr>
        </p:nvSpPr>
        <p:spPr/>
        <p:txBody>
          <a:bodyPr>
            <a:normAutofit fontScale="77500" lnSpcReduction="20000"/>
          </a:bodyPr>
          <a:lstStyle/>
          <a:p>
            <a:r>
              <a:rPr lang="en-IN" sz="2000" dirty="0"/>
              <a:t>Venkateswar Reddy Melachervu</a:t>
            </a:r>
          </a:p>
          <a:p>
            <a:r>
              <a:rPr lang="en-IN" sz="2000" dirty="0"/>
              <a:t>April 2023</a:t>
            </a:r>
          </a:p>
        </p:txBody>
      </p:sp>
    </p:spTree>
    <p:extLst>
      <p:ext uri="{BB962C8B-B14F-4D97-AF65-F5344CB8AC3E}">
        <p14:creationId xmlns:p14="http://schemas.microsoft.com/office/powerpoint/2010/main" val="15232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B6E9-D5B9-23EC-9622-BE7CACBF8BD4}"/>
              </a:ext>
            </a:extLst>
          </p:cNvPr>
          <p:cNvSpPr>
            <a:spLocks noGrp="1"/>
          </p:cNvSpPr>
          <p:nvPr>
            <p:ph type="title"/>
          </p:nvPr>
        </p:nvSpPr>
        <p:spPr/>
        <p:txBody>
          <a:bodyPr/>
          <a:lstStyle/>
          <a:p>
            <a:r>
              <a:rPr lang="en-IN" dirty="0"/>
              <a:t>5G Architectural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CF83DE-A093-FA08-24D7-4FEE4EA4B1D6}"/>
                  </a:ext>
                </a:extLst>
              </p:cNvPr>
              <p:cNvSpPr>
                <a:spLocks noGrp="1"/>
              </p:cNvSpPr>
              <p:nvPr>
                <p:ph sz="quarter" idx="10"/>
              </p:nvPr>
            </p:nvSpPr>
            <p:spPr>
              <a:xfrm>
                <a:off x="213644" y="2516697"/>
                <a:ext cx="11368755" cy="3986759"/>
              </a:xfrm>
            </p:spPr>
            <p:txBody>
              <a:bodyPr>
                <a:normAutofit fontScale="85000" lnSpcReduction="20000"/>
              </a:bodyPr>
              <a:lstStyle/>
              <a:p>
                <a:r>
                  <a:rPr lang="en-IN" dirty="0"/>
                  <a:t>MS + USIM – Mobile Station and Universal SIM</a:t>
                </a:r>
              </a:p>
              <a:p>
                <a:r>
                  <a:rPr lang="en-IN" dirty="0"/>
                  <a:t>NR-</a:t>
                </a:r>
                <a:r>
                  <a:rPr lang="en-IN" dirty="0" err="1"/>
                  <a:t>Uu</a:t>
                </a:r>
                <a:r>
                  <a:rPr lang="en-IN" dirty="0"/>
                  <a:t> – New Radio Interface </a:t>
                </a:r>
                <a:r>
                  <a:rPr lang="en-IN" dirty="0" err="1"/>
                  <a:t>Uu</a:t>
                </a:r>
                <a:endParaRPr lang="en-IN" dirty="0"/>
              </a:p>
              <a:p>
                <a:r>
                  <a:rPr lang="en-IN" dirty="0"/>
                  <a:t>RAN – Radio Access Network</a:t>
                </a:r>
              </a:p>
              <a:p>
                <a:r>
                  <a:rPr lang="en-IN" dirty="0" err="1"/>
                  <a:t>gNB</a:t>
                </a:r>
                <a:r>
                  <a:rPr lang="en-IN" dirty="0"/>
                  <a:t> - g</a:t>
                </a:r>
                <a14:m>
                  <m:oMath xmlns:m="http://schemas.openxmlformats.org/officeDocument/2006/math">
                    <m:r>
                      <a:rPr lang="en-IN" b="0" i="1" smtClean="0">
                        <a:latin typeface="Cambria Math" panose="02040503050406030204" pitchFamily="18" charset="0"/>
                      </a:rPr>
                      <m:t>→</m:t>
                    </m:r>
                  </m:oMath>
                </a14:m>
                <a:r>
                  <a:rPr lang="en-IN" dirty="0"/>
                  <a:t>5G NB</a:t>
                </a:r>
                <a14:m>
                  <m:oMath xmlns:m="http://schemas.openxmlformats.org/officeDocument/2006/math">
                    <m:r>
                      <a:rPr lang="en-IN" b="0" i="1" smtClean="0">
                        <a:latin typeface="Cambria Math" panose="02040503050406030204" pitchFamily="18" charset="0"/>
                      </a:rPr>
                      <m:t>→</m:t>
                    </m:r>
                  </m:oMath>
                </a14:m>
                <a:r>
                  <a:rPr lang="en-IN" dirty="0"/>
                  <a:t>Node B – Radio transmitter</a:t>
                </a:r>
              </a:p>
              <a:p>
                <a:pPr lvl="1"/>
                <a:r>
                  <a:rPr lang="en-IN" dirty="0"/>
                  <a:t>Divided into two units and are linked by F1 interface</a:t>
                </a:r>
              </a:p>
              <a:p>
                <a:pPr lvl="2"/>
                <a:r>
                  <a:rPr lang="en-IN" dirty="0"/>
                  <a:t>One </a:t>
                </a:r>
                <a:r>
                  <a:rPr lang="en-IN" dirty="0" err="1"/>
                  <a:t>gNB</a:t>
                </a:r>
                <a:r>
                  <a:rPr lang="en-IN" dirty="0"/>
                  <a:t>-Central Unit – </a:t>
                </a:r>
                <a:r>
                  <a:rPr lang="en-IN" dirty="0" err="1"/>
                  <a:t>gNB</a:t>
                </a:r>
                <a:r>
                  <a:rPr lang="en-IN" dirty="0"/>
                  <a:t>-CU</a:t>
                </a:r>
              </a:p>
              <a:p>
                <a:pPr lvl="2"/>
                <a:r>
                  <a:rPr lang="en-IN" dirty="0"/>
                  <a:t>One or more </a:t>
                </a:r>
                <a:r>
                  <a:rPr lang="en-IN" dirty="0" err="1"/>
                  <a:t>gNB</a:t>
                </a:r>
                <a:r>
                  <a:rPr lang="en-IN" dirty="0"/>
                  <a:t>-Distributed Units (</a:t>
                </a:r>
                <a:r>
                  <a:rPr lang="en-IN" dirty="0" err="1"/>
                  <a:t>gNB</a:t>
                </a:r>
                <a:r>
                  <a:rPr lang="en-IN" dirty="0"/>
                  <a:t>-DUs)</a:t>
                </a:r>
              </a:p>
              <a:p>
                <a:r>
                  <a:rPr lang="en-IN" dirty="0"/>
                  <a:t>5GC – 5G Core network</a:t>
                </a:r>
              </a:p>
              <a:p>
                <a:pPr lvl="1"/>
                <a:r>
                  <a:rPr lang="en-IN" dirty="0"/>
                  <a:t>UPF – User Plane Function</a:t>
                </a:r>
              </a:p>
              <a:p>
                <a:pPr lvl="1"/>
                <a:r>
                  <a:rPr lang="en-IN" dirty="0"/>
                  <a:t>AMF – Access and Mobility Management Function</a:t>
                </a:r>
              </a:p>
              <a:p>
                <a:r>
                  <a:rPr lang="en-IN" dirty="0"/>
                  <a:t>NG is the reference point between access and core networks and constitutes mostly of N2, N3 interfaces</a:t>
                </a:r>
              </a:p>
              <a:p>
                <a:r>
                  <a:rPr lang="en-IN" dirty="0"/>
                  <a:t>5G architecture is a Service Based Architecture framework – architectural elements are defined in terms of Network Functions rather than traditional network entities</a:t>
                </a:r>
              </a:p>
              <a:p>
                <a:endParaRPr lang="en-IN" dirty="0"/>
              </a:p>
              <a:p>
                <a:pPr lvl="2"/>
                <a:endParaRPr lang="en-IN" dirty="0"/>
              </a:p>
            </p:txBody>
          </p:sp>
        </mc:Choice>
        <mc:Fallback xmlns="">
          <p:sp>
            <p:nvSpPr>
              <p:cNvPr id="3" name="Content Placeholder 2">
                <a:extLst>
                  <a:ext uri="{FF2B5EF4-FFF2-40B4-BE49-F238E27FC236}">
                    <a16:creationId xmlns:a16="http://schemas.microsoft.com/office/drawing/2014/main" id="{6DCF83DE-A093-FA08-24D7-4FEE4EA4B1D6}"/>
                  </a:ext>
                </a:extLst>
              </p:cNvPr>
              <p:cNvSpPr>
                <a:spLocks noGrp="1" noRot="1" noChangeAspect="1" noMove="1" noResize="1" noEditPoints="1" noAdjustHandles="1" noChangeArrowheads="1" noChangeShapeType="1" noTextEdit="1"/>
              </p:cNvSpPr>
              <p:nvPr>
                <p:ph sz="quarter" idx="10"/>
              </p:nvPr>
            </p:nvSpPr>
            <p:spPr>
              <a:xfrm>
                <a:off x="213644" y="2516697"/>
                <a:ext cx="11368755" cy="3986759"/>
              </a:xfrm>
              <a:blipFill>
                <a:blip r:embed="rId2"/>
                <a:stretch>
                  <a:fillRect t="-2294"/>
                </a:stretch>
              </a:blipFill>
            </p:spPr>
            <p:txBody>
              <a:bodyPr/>
              <a:lstStyle/>
              <a:p>
                <a:r>
                  <a:rPr lang="en-IN">
                    <a:noFill/>
                  </a:rPr>
                  <a:t> </a:t>
                </a:r>
              </a:p>
            </p:txBody>
          </p:sp>
        </mc:Fallback>
      </mc:AlternateContent>
      <p:pic>
        <p:nvPicPr>
          <p:cNvPr id="2050" name="Picture 2" descr="Image">
            <a:extLst>
              <a:ext uri="{FF2B5EF4-FFF2-40B4-BE49-F238E27FC236}">
                <a16:creationId xmlns:a16="http://schemas.microsoft.com/office/drawing/2014/main" id="{D63C3396-14A4-4E68-1690-7F7161F9C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504737"/>
            <a:ext cx="5220748" cy="184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B6E9-D5B9-23EC-9622-BE7CACBF8BD4}"/>
              </a:ext>
            </a:extLst>
          </p:cNvPr>
          <p:cNvSpPr>
            <a:spLocks noGrp="1"/>
          </p:cNvSpPr>
          <p:nvPr>
            <p:ph type="title"/>
          </p:nvPr>
        </p:nvSpPr>
        <p:spPr/>
        <p:txBody>
          <a:bodyPr/>
          <a:lstStyle/>
          <a:p>
            <a:r>
              <a:rPr lang="en-IN" dirty="0"/>
              <a:t>5G Architecture</a:t>
            </a:r>
          </a:p>
        </p:txBody>
      </p:sp>
      <p:sp>
        <p:nvSpPr>
          <p:cNvPr id="3" name="Content Placeholder 2">
            <a:extLst>
              <a:ext uri="{FF2B5EF4-FFF2-40B4-BE49-F238E27FC236}">
                <a16:creationId xmlns:a16="http://schemas.microsoft.com/office/drawing/2014/main" id="{6DCF83DE-A093-FA08-24D7-4FEE4EA4B1D6}"/>
              </a:ext>
            </a:extLst>
          </p:cNvPr>
          <p:cNvSpPr>
            <a:spLocks noGrp="1"/>
          </p:cNvSpPr>
          <p:nvPr>
            <p:ph sz="quarter" idx="10"/>
          </p:nvPr>
        </p:nvSpPr>
        <p:spPr>
          <a:xfrm>
            <a:off x="213644" y="503339"/>
            <a:ext cx="6841497" cy="6000117"/>
          </a:xfrm>
        </p:spPr>
        <p:txBody>
          <a:bodyPr>
            <a:normAutofit/>
          </a:bodyPr>
          <a:lstStyle/>
          <a:p>
            <a:r>
              <a:rPr lang="en-IN" dirty="0"/>
              <a:t>xx</a:t>
            </a:r>
          </a:p>
        </p:txBody>
      </p:sp>
      <p:pic>
        <p:nvPicPr>
          <p:cNvPr id="3074" name="Picture 2" descr="Image">
            <a:extLst>
              <a:ext uri="{FF2B5EF4-FFF2-40B4-BE49-F238E27FC236}">
                <a16:creationId xmlns:a16="http://schemas.microsoft.com/office/drawing/2014/main" id="{6E92A4A2-46BD-DDA0-54CF-C70A18214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8303" y="1209412"/>
            <a:ext cx="4818776" cy="231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27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B6E9-D5B9-23EC-9622-BE7CACBF8BD4}"/>
              </a:ext>
            </a:extLst>
          </p:cNvPr>
          <p:cNvSpPr>
            <a:spLocks noGrp="1"/>
          </p:cNvSpPr>
          <p:nvPr>
            <p:ph type="title"/>
          </p:nvPr>
        </p:nvSpPr>
        <p:spPr/>
        <p:txBody>
          <a:bodyPr/>
          <a:lstStyle/>
          <a:p>
            <a:r>
              <a:rPr lang="en-IN" dirty="0"/>
              <a:t>5G Protocol Stacks</a:t>
            </a:r>
          </a:p>
        </p:txBody>
      </p:sp>
      <p:sp>
        <p:nvSpPr>
          <p:cNvPr id="3" name="Content Placeholder 2">
            <a:extLst>
              <a:ext uri="{FF2B5EF4-FFF2-40B4-BE49-F238E27FC236}">
                <a16:creationId xmlns:a16="http://schemas.microsoft.com/office/drawing/2014/main" id="{6DCF83DE-A093-FA08-24D7-4FEE4EA4B1D6}"/>
              </a:ext>
            </a:extLst>
          </p:cNvPr>
          <p:cNvSpPr>
            <a:spLocks noGrp="1"/>
          </p:cNvSpPr>
          <p:nvPr>
            <p:ph sz="quarter" idx="10"/>
          </p:nvPr>
        </p:nvSpPr>
        <p:spPr>
          <a:xfrm>
            <a:off x="213644" y="503339"/>
            <a:ext cx="6841497" cy="6000117"/>
          </a:xfrm>
        </p:spPr>
        <p:txBody>
          <a:bodyPr>
            <a:normAutofit/>
          </a:bodyPr>
          <a:lstStyle/>
          <a:p>
            <a:r>
              <a:rPr lang="en-IN" dirty="0"/>
              <a:t>xx</a:t>
            </a:r>
          </a:p>
        </p:txBody>
      </p:sp>
      <p:pic>
        <p:nvPicPr>
          <p:cNvPr id="4098" name="Picture 2" descr="Image">
            <a:extLst>
              <a:ext uri="{FF2B5EF4-FFF2-40B4-BE49-F238E27FC236}">
                <a16:creationId xmlns:a16="http://schemas.microsoft.com/office/drawing/2014/main" id="{E28500AD-EE85-6D52-515C-D798B903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276" y="874203"/>
            <a:ext cx="4987080" cy="19948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3C813417-FED8-0868-F99C-E44958D08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590" y="3167542"/>
            <a:ext cx="4988766" cy="223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74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C46C9-AD1F-721C-B2A7-D9B19C8562F7}"/>
              </a:ext>
            </a:extLst>
          </p:cNvPr>
          <p:cNvSpPr>
            <a:spLocks noGrp="1"/>
          </p:cNvSpPr>
          <p:nvPr>
            <p:ph type="title"/>
          </p:nvPr>
        </p:nvSpPr>
        <p:spPr/>
        <p:txBody>
          <a:bodyPr/>
          <a:lstStyle/>
          <a:p>
            <a:r>
              <a:rPr lang="en-IN" dirty="0"/>
              <a:t>5G Frequencies and BWs</a:t>
            </a:r>
          </a:p>
        </p:txBody>
      </p:sp>
      <p:sp>
        <p:nvSpPr>
          <p:cNvPr id="3" name="Content Placeholder 2">
            <a:extLst>
              <a:ext uri="{FF2B5EF4-FFF2-40B4-BE49-F238E27FC236}">
                <a16:creationId xmlns:a16="http://schemas.microsoft.com/office/drawing/2014/main" id="{79E544A6-2E58-C215-3CC4-12993BCCE126}"/>
              </a:ext>
            </a:extLst>
          </p:cNvPr>
          <p:cNvSpPr>
            <a:spLocks noGrp="1"/>
          </p:cNvSpPr>
          <p:nvPr>
            <p:ph sz="quarter" idx="10"/>
          </p:nvPr>
        </p:nvSpPr>
        <p:spPr/>
        <p:txBody>
          <a:bodyPr/>
          <a:lstStyle/>
          <a:p>
            <a:r>
              <a:rPr lang="en-US" dirty="0"/>
              <a:t>For terrestrial, 3 main ranges of frequencies are identified</a:t>
            </a:r>
          </a:p>
          <a:p>
            <a:r>
              <a:rPr lang="en-US" dirty="0"/>
              <a:t>Up to 1 GHz: with its better propagation characteristics, this set is intended to cover large areas, typically for rural deployment. The maximum bandwidth for one carrier is 100 MHz</a:t>
            </a:r>
          </a:p>
          <a:p>
            <a:r>
              <a:rPr lang="en-US" dirty="0"/>
              <a:t>From 1 to 6 GHz: this intermediate range is for 5G deployment in a urban or sub-urban context. Here too, the maximum bandwidth is 100 MHz</a:t>
            </a:r>
          </a:p>
          <a:p>
            <a:r>
              <a:rPr lang="en-US" dirty="0"/>
              <a:t>Higher than 6 GHz: with its poorer propagation but higher bandwidth to the user (maximum bandwidth of 400 MHz), this range is meant for dense urban environment ("hot-spot" type of coverage)</a:t>
            </a:r>
            <a:endParaRPr lang="en-IN" dirty="0"/>
          </a:p>
        </p:txBody>
      </p:sp>
    </p:spTree>
    <p:extLst>
      <p:ext uri="{BB962C8B-B14F-4D97-AF65-F5344CB8AC3E}">
        <p14:creationId xmlns:p14="http://schemas.microsoft.com/office/powerpoint/2010/main" val="407620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A3D-6C30-12D8-4F09-BCABB4B1BB7D}"/>
              </a:ext>
            </a:extLst>
          </p:cNvPr>
          <p:cNvSpPr>
            <a:spLocks noGrp="1"/>
          </p:cNvSpPr>
          <p:nvPr>
            <p:ph type="title"/>
          </p:nvPr>
        </p:nvSpPr>
        <p:spPr/>
        <p:txBody>
          <a:bodyPr/>
          <a:lstStyle/>
          <a:p>
            <a:r>
              <a:rPr lang="en-US" dirty="0"/>
              <a:t>5G – NSA and SA – Non-Standalone and Stand-alone Architectures</a:t>
            </a:r>
            <a:endParaRPr lang="en-IN" dirty="0"/>
          </a:p>
        </p:txBody>
      </p:sp>
      <p:pic>
        <p:nvPicPr>
          <p:cNvPr id="6148" name="Picture 4" descr="Image">
            <a:extLst>
              <a:ext uri="{FF2B5EF4-FFF2-40B4-BE49-F238E27FC236}">
                <a16:creationId xmlns:a16="http://schemas.microsoft.com/office/drawing/2014/main" id="{F24711B9-7E22-F15B-A015-D19505A8C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108" y="760777"/>
            <a:ext cx="4578291" cy="288432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a:extLst>
              <a:ext uri="{FF2B5EF4-FFF2-40B4-BE49-F238E27FC236}">
                <a16:creationId xmlns:a16="http://schemas.microsoft.com/office/drawing/2014/main" id="{33A64CB3-17A2-A8B9-EBAE-3297D7294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253" y="4036416"/>
            <a:ext cx="3810000" cy="177165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BECF99E7-BD85-FD85-373D-C31F525FB3BF}"/>
              </a:ext>
            </a:extLst>
          </p:cNvPr>
          <p:cNvSpPr>
            <a:spLocks noGrp="1"/>
          </p:cNvSpPr>
          <p:nvPr>
            <p:ph sz="quarter" idx="10"/>
          </p:nvPr>
        </p:nvSpPr>
        <p:spPr/>
        <p:txBody>
          <a:bodyPr/>
          <a:lstStyle/>
          <a:p>
            <a:endParaRPr lang="en-IN" dirty="0"/>
          </a:p>
        </p:txBody>
      </p:sp>
    </p:spTree>
    <p:extLst>
      <p:ext uri="{BB962C8B-B14F-4D97-AF65-F5344CB8AC3E}">
        <p14:creationId xmlns:p14="http://schemas.microsoft.com/office/powerpoint/2010/main" val="424169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0FC01-8AC5-7650-EAD4-21EA63CDF311}"/>
              </a:ext>
            </a:extLst>
          </p:cNvPr>
          <p:cNvSpPr>
            <a:spLocks noGrp="1"/>
          </p:cNvSpPr>
          <p:nvPr>
            <p:ph type="title"/>
          </p:nvPr>
        </p:nvSpPr>
        <p:spPr/>
        <p:txBody>
          <a:bodyPr/>
          <a:lstStyle/>
          <a:p>
            <a:r>
              <a:rPr lang="en-IN" dirty="0"/>
              <a:t>3GPP Organization</a:t>
            </a:r>
          </a:p>
        </p:txBody>
      </p:sp>
      <p:pic>
        <p:nvPicPr>
          <p:cNvPr id="5" name="Picture 4">
            <a:extLst>
              <a:ext uri="{FF2B5EF4-FFF2-40B4-BE49-F238E27FC236}">
                <a16:creationId xmlns:a16="http://schemas.microsoft.com/office/drawing/2014/main" id="{FC939558-D11A-749C-4445-B7CD2B152146}"/>
              </a:ext>
            </a:extLst>
          </p:cNvPr>
          <p:cNvPicPr>
            <a:picLocks noChangeAspect="1"/>
          </p:cNvPicPr>
          <p:nvPr/>
        </p:nvPicPr>
        <p:blipFill rotWithShape="1">
          <a:blip r:embed="rId2"/>
          <a:srcRect b="3745"/>
          <a:stretch/>
        </p:blipFill>
        <p:spPr>
          <a:xfrm>
            <a:off x="136732" y="689776"/>
            <a:ext cx="4708070" cy="4821790"/>
          </a:xfrm>
          <a:prstGeom prst="rect">
            <a:avLst/>
          </a:prstGeom>
        </p:spPr>
      </p:pic>
      <p:pic>
        <p:nvPicPr>
          <p:cNvPr id="4" name="Picture 3">
            <a:extLst>
              <a:ext uri="{FF2B5EF4-FFF2-40B4-BE49-F238E27FC236}">
                <a16:creationId xmlns:a16="http://schemas.microsoft.com/office/drawing/2014/main" id="{256A0895-0013-929D-A3C7-14A9CFE7525A}"/>
              </a:ext>
            </a:extLst>
          </p:cNvPr>
          <p:cNvPicPr>
            <a:picLocks noChangeAspect="1"/>
          </p:cNvPicPr>
          <p:nvPr/>
        </p:nvPicPr>
        <p:blipFill>
          <a:blip r:embed="rId3">
            <a:clrChange>
              <a:clrFrom>
                <a:srgbClr val="E2E1E1"/>
              </a:clrFrom>
              <a:clrTo>
                <a:srgbClr val="E2E1E1">
                  <a:alpha val="0"/>
                </a:srgbClr>
              </a:clrTo>
            </a:clrChange>
          </a:blip>
          <a:stretch>
            <a:fillRect/>
          </a:stretch>
        </p:blipFill>
        <p:spPr>
          <a:xfrm>
            <a:off x="5575337" y="689776"/>
            <a:ext cx="6007062" cy="5450965"/>
          </a:xfrm>
          <a:prstGeom prst="rect">
            <a:avLst/>
          </a:prstGeom>
        </p:spPr>
      </p:pic>
    </p:spTree>
    <p:extLst>
      <p:ext uri="{BB962C8B-B14F-4D97-AF65-F5344CB8AC3E}">
        <p14:creationId xmlns:p14="http://schemas.microsoft.com/office/powerpoint/2010/main" val="85219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AC600-26ED-8B0D-3890-64E40DD792FF}"/>
              </a:ext>
            </a:extLst>
          </p:cNvPr>
          <p:cNvSpPr>
            <a:spLocks noGrp="1"/>
          </p:cNvSpPr>
          <p:nvPr>
            <p:ph type="title"/>
          </p:nvPr>
        </p:nvSpPr>
        <p:spPr/>
        <p:txBody>
          <a:bodyPr/>
          <a:lstStyle/>
          <a:p>
            <a:r>
              <a:rPr lang="en-IN" dirty="0"/>
              <a:t>3GPP TS</a:t>
            </a:r>
          </a:p>
        </p:txBody>
      </p:sp>
      <p:sp>
        <p:nvSpPr>
          <p:cNvPr id="3" name="Content Placeholder 2">
            <a:extLst>
              <a:ext uri="{FF2B5EF4-FFF2-40B4-BE49-F238E27FC236}">
                <a16:creationId xmlns:a16="http://schemas.microsoft.com/office/drawing/2014/main" id="{70F8A748-4A8D-E054-9F8E-1AA036D2B30E}"/>
              </a:ext>
            </a:extLst>
          </p:cNvPr>
          <p:cNvSpPr>
            <a:spLocks noGrp="1"/>
          </p:cNvSpPr>
          <p:nvPr>
            <p:ph sz="quarter" idx="10"/>
          </p:nvPr>
        </p:nvSpPr>
        <p:spPr/>
        <p:txBody>
          <a:bodyPr/>
          <a:lstStyle/>
          <a:p>
            <a:r>
              <a:rPr lang="en-IN" dirty="0"/>
              <a:t>Organized in multiple series – TS XX.YYY</a:t>
            </a:r>
          </a:p>
          <a:p>
            <a:pPr lvl="1"/>
            <a:r>
              <a:rPr lang="en-IN" dirty="0"/>
              <a:t>XX – Series number</a:t>
            </a:r>
          </a:p>
          <a:p>
            <a:pPr lvl="1"/>
            <a:r>
              <a:rPr lang="en-IN" dirty="0"/>
              <a:t>YYY – Number within the specification</a:t>
            </a:r>
          </a:p>
          <a:p>
            <a:r>
              <a:rPr lang="en-IN" dirty="0"/>
              <a:t>Radio access technologies series</a:t>
            </a:r>
          </a:p>
          <a:p>
            <a:pPr lvl="1"/>
            <a:r>
              <a:rPr lang="en-IN" dirty="0"/>
              <a:t>25-Series: Radio aspects of UTRA – WCDMA/HSPA</a:t>
            </a:r>
          </a:p>
          <a:p>
            <a:pPr lvl="1"/>
            <a:r>
              <a:rPr lang="en-IN" dirty="0"/>
              <a:t>45-Series: Radio aspects of GSM/EDGE</a:t>
            </a:r>
          </a:p>
          <a:p>
            <a:pPr lvl="1"/>
            <a:r>
              <a:rPr lang="en-IN" dirty="0"/>
              <a:t>36-Series: Radio aspects of LTE, LTE-Advanced, and LTE-Advanced Pro</a:t>
            </a:r>
          </a:p>
          <a:p>
            <a:pPr lvl="1"/>
            <a:r>
              <a:rPr lang="en-IN" dirty="0"/>
              <a:t>37-Series: Aspects relating multiple radio access technologies</a:t>
            </a:r>
          </a:p>
          <a:p>
            <a:pPr lvl="1"/>
            <a:r>
              <a:rPr lang="en-IN" dirty="0"/>
              <a:t>38-Series: Radio aspects for NR</a:t>
            </a:r>
          </a:p>
          <a:p>
            <a:r>
              <a:rPr lang="en-IN" dirty="0"/>
              <a:t>R18 is called 5G-Advanced – the first spec release for 5G Phase 2</a:t>
            </a:r>
          </a:p>
        </p:txBody>
      </p:sp>
    </p:spTree>
    <p:extLst>
      <p:ext uri="{BB962C8B-B14F-4D97-AF65-F5344CB8AC3E}">
        <p14:creationId xmlns:p14="http://schemas.microsoft.com/office/powerpoint/2010/main" val="291339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2F50D-686B-0860-B5FB-EF01C456C5A1}"/>
              </a:ext>
            </a:extLst>
          </p:cNvPr>
          <p:cNvSpPr>
            <a:spLocks noGrp="1"/>
          </p:cNvSpPr>
          <p:nvPr>
            <p:ph type="title"/>
          </p:nvPr>
        </p:nvSpPr>
        <p:spPr/>
        <p:txBody>
          <a:bodyPr/>
          <a:lstStyle/>
          <a:p>
            <a:r>
              <a:rPr lang="en-IN" dirty="0"/>
              <a:t>5G Specs Timeline</a:t>
            </a:r>
          </a:p>
        </p:txBody>
      </p:sp>
      <p:pic>
        <p:nvPicPr>
          <p:cNvPr id="5" name="Content Placeholder 4">
            <a:extLst>
              <a:ext uri="{FF2B5EF4-FFF2-40B4-BE49-F238E27FC236}">
                <a16:creationId xmlns:a16="http://schemas.microsoft.com/office/drawing/2014/main" id="{A401708B-223B-E02D-8A1E-FFE1E2A98C0A}"/>
              </a:ext>
            </a:extLst>
          </p:cNvPr>
          <p:cNvPicPr>
            <a:picLocks noGrp="1" noChangeAspect="1"/>
          </p:cNvPicPr>
          <p:nvPr>
            <p:ph sz="quarter" idx="10"/>
          </p:nvPr>
        </p:nvPicPr>
        <p:blipFill>
          <a:blip r:embed="rId2"/>
          <a:stretch>
            <a:fillRect/>
          </a:stretch>
        </p:blipFill>
        <p:spPr>
          <a:xfrm>
            <a:off x="441806" y="550863"/>
            <a:ext cx="10913100" cy="5953125"/>
          </a:xfrm>
        </p:spPr>
      </p:pic>
    </p:spTree>
    <p:extLst>
      <p:ext uri="{BB962C8B-B14F-4D97-AF65-F5344CB8AC3E}">
        <p14:creationId xmlns:p14="http://schemas.microsoft.com/office/powerpoint/2010/main" val="103388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27A0-2BD1-DAF0-1052-B80269E71B08}"/>
              </a:ext>
            </a:extLst>
          </p:cNvPr>
          <p:cNvSpPr>
            <a:spLocks noGrp="1"/>
          </p:cNvSpPr>
          <p:nvPr>
            <p:ph type="title"/>
          </p:nvPr>
        </p:nvSpPr>
        <p:spPr/>
        <p:txBody>
          <a:bodyPr/>
          <a:lstStyle/>
          <a:p>
            <a:r>
              <a:rPr lang="en-IN" dirty="0"/>
              <a:t>R18 Focus Areas</a:t>
            </a:r>
          </a:p>
        </p:txBody>
      </p:sp>
      <p:pic>
        <p:nvPicPr>
          <p:cNvPr id="5" name="Content Placeholder 4">
            <a:extLst>
              <a:ext uri="{FF2B5EF4-FFF2-40B4-BE49-F238E27FC236}">
                <a16:creationId xmlns:a16="http://schemas.microsoft.com/office/drawing/2014/main" id="{2889776A-D0D9-0C5D-D4F1-06CF30E72067}"/>
              </a:ext>
            </a:extLst>
          </p:cNvPr>
          <p:cNvPicPr>
            <a:picLocks noGrp="1" noChangeAspect="1"/>
          </p:cNvPicPr>
          <p:nvPr>
            <p:ph sz="quarter" idx="10"/>
          </p:nvPr>
        </p:nvPicPr>
        <p:blipFill>
          <a:blip r:embed="rId2">
            <a:clrChange>
              <a:clrFrom>
                <a:srgbClr val="FFFFFF"/>
              </a:clrFrom>
              <a:clrTo>
                <a:srgbClr val="FFFFFF">
                  <a:alpha val="0"/>
                </a:srgbClr>
              </a:clrTo>
            </a:clrChange>
          </a:blip>
          <a:stretch>
            <a:fillRect/>
          </a:stretch>
        </p:blipFill>
        <p:spPr>
          <a:xfrm>
            <a:off x="479068" y="527310"/>
            <a:ext cx="10451787" cy="4817990"/>
          </a:xfrm>
        </p:spPr>
      </p:pic>
    </p:spTree>
    <p:extLst>
      <p:ext uri="{BB962C8B-B14F-4D97-AF65-F5344CB8AC3E}">
        <p14:creationId xmlns:p14="http://schemas.microsoft.com/office/powerpoint/2010/main" val="23736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8B5F-247B-BABE-FECC-EC5B4D9C9156}"/>
              </a:ext>
            </a:extLst>
          </p:cNvPr>
          <p:cNvSpPr>
            <a:spLocks noGrp="1"/>
          </p:cNvSpPr>
          <p:nvPr>
            <p:ph type="title"/>
          </p:nvPr>
        </p:nvSpPr>
        <p:spPr/>
        <p:txBody>
          <a:bodyPr/>
          <a:lstStyle/>
          <a:p>
            <a:r>
              <a:rPr lang="en-IN" dirty="0"/>
              <a:t>R18 Timeline</a:t>
            </a:r>
          </a:p>
        </p:txBody>
      </p:sp>
      <p:pic>
        <p:nvPicPr>
          <p:cNvPr id="5" name="Content Placeholder 4">
            <a:extLst>
              <a:ext uri="{FF2B5EF4-FFF2-40B4-BE49-F238E27FC236}">
                <a16:creationId xmlns:a16="http://schemas.microsoft.com/office/drawing/2014/main" id="{01165971-92A9-7FA1-C1E0-2DB218077FB3}"/>
              </a:ext>
            </a:extLst>
          </p:cNvPr>
          <p:cNvPicPr>
            <a:picLocks noGrp="1" noChangeAspect="1"/>
          </p:cNvPicPr>
          <p:nvPr>
            <p:ph sz="quarter" idx="10"/>
          </p:nvPr>
        </p:nvPicPr>
        <p:blipFill>
          <a:blip r:embed="rId2"/>
          <a:stretch>
            <a:fillRect/>
          </a:stretch>
        </p:blipFill>
        <p:spPr>
          <a:xfrm>
            <a:off x="214313" y="735995"/>
            <a:ext cx="11368087" cy="5582861"/>
          </a:xfrm>
        </p:spPr>
      </p:pic>
    </p:spTree>
    <p:extLst>
      <p:ext uri="{BB962C8B-B14F-4D97-AF65-F5344CB8AC3E}">
        <p14:creationId xmlns:p14="http://schemas.microsoft.com/office/powerpoint/2010/main" val="3884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93606C-4269-D750-6D51-88BD2173F5DC}"/>
              </a:ext>
            </a:extLst>
          </p:cNvPr>
          <p:cNvSpPr>
            <a:spLocks noGrp="1"/>
          </p:cNvSpPr>
          <p:nvPr>
            <p:ph type="title"/>
          </p:nvPr>
        </p:nvSpPr>
        <p:spPr/>
        <p:txBody>
          <a:bodyPr/>
          <a:lstStyle/>
          <a:p>
            <a:r>
              <a:rPr lang="en-IN" dirty="0"/>
              <a:t>Instructor Details</a:t>
            </a:r>
          </a:p>
        </p:txBody>
      </p:sp>
      <p:sp>
        <p:nvSpPr>
          <p:cNvPr id="5" name="Content Placeholder 4">
            <a:extLst>
              <a:ext uri="{FF2B5EF4-FFF2-40B4-BE49-F238E27FC236}">
                <a16:creationId xmlns:a16="http://schemas.microsoft.com/office/drawing/2014/main" id="{E012D049-E581-E3FA-8412-E40F17A241B3}"/>
              </a:ext>
            </a:extLst>
          </p:cNvPr>
          <p:cNvSpPr>
            <a:spLocks noGrp="1"/>
          </p:cNvSpPr>
          <p:nvPr>
            <p:ph sz="quarter" idx="10"/>
          </p:nvPr>
        </p:nvSpPr>
        <p:spPr/>
        <p:txBody>
          <a:bodyPr/>
          <a:lstStyle/>
          <a:p>
            <a:r>
              <a:rPr lang="en-US" sz="1800" i="0" u="none" strike="noStrike" baseline="0" dirty="0">
                <a:solidFill>
                  <a:srgbClr val="000000"/>
                </a:solidFill>
              </a:rPr>
              <a:t>Name: </a:t>
            </a:r>
            <a:r>
              <a:rPr lang="fi-FI" sz="1800" i="0" u="none" strike="noStrike" baseline="0" dirty="0">
                <a:solidFill>
                  <a:srgbClr val="000000"/>
                </a:solidFill>
              </a:rPr>
              <a:t>Rohit Budhiraja </a:t>
            </a:r>
          </a:p>
          <a:p>
            <a:r>
              <a:rPr lang="en-US" sz="1800" i="0" u="none" strike="noStrike" baseline="0" dirty="0">
                <a:solidFill>
                  <a:srgbClr val="000000"/>
                </a:solidFill>
              </a:rPr>
              <a:t>E-mail: </a:t>
            </a:r>
            <a:r>
              <a:rPr lang="fi-FI" sz="1800" i="0" u="none" strike="noStrike" baseline="0" dirty="0">
                <a:solidFill>
                  <a:srgbClr val="000000"/>
                </a:solidFill>
                <a:hlinkClick r:id="rId2"/>
              </a:rPr>
              <a:t>rohitbr@iitk.ac.in</a:t>
            </a:r>
            <a:endParaRPr lang="fi-FI" sz="1800" dirty="0">
              <a:solidFill>
                <a:srgbClr val="000000"/>
              </a:solidFill>
            </a:endParaRPr>
          </a:p>
          <a:p>
            <a:r>
              <a:rPr lang="en-US" sz="1800" i="0" u="none" strike="noStrike" baseline="0" dirty="0">
                <a:solidFill>
                  <a:srgbClr val="000000"/>
                </a:solidFill>
              </a:rPr>
              <a:t>Phone:</a:t>
            </a:r>
          </a:p>
          <a:p>
            <a:r>
              <a:rPr lang="en-US" sz="1800" i="0" u="none" strike="noStrike" baseline="0" dirty="0">
                <a:solidFill>
                  <a:srgbClr val="000000"/>
                </a:solidFill>
              </a:rPr>
              <a:t>Teaching Assistants</a:t>
            </a:r>
            <a:endParaRPr lang="en-IN" sz="1800" dirty="0">
              <a:solidFill>
                <a:srgbClr val="000000"/>
              </a:solidFill>
            </a:endParaRPr>
          </a:p>
        </p:txBody>
      </p:sp>
    </p:spTree>
    <p:extLst>
      <p:ext uri="{BB962C8B-B14F-4D97-AF65-F5344CB8AC3E}">
        <p14:creationId xmlns:p14="http://schemas.microsoft.com/office/powerpoint/2010/main" val="26867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1AF9-3138-8499-159B-321520BD8638}"/>
              </a:ext>
            </a:extLst>
          </p:cNvPr>
          <p:cNvSpPr>
            <a:spLocks noGrp="1"/>
          </p:cNvSpPr>
          <p:nvPr>
            <p:ph type="title"/>
          </p:nvPr>
        </p:nvSpPr>
        <p:spPr/>
        <p:txBody>
          <a:bodyPr/>
          <a:lstStyle/>
          <a:p>
            <a:r>
              <a:rPr lang="en-IN" dirty="0"/>
              <a:t>5G Support for AI/ML-based Services</a:t>
            </a:r>
          </a:p>
        </p:txBody>
      </p:sp>
      <p:pic>
        <p:nvPicPr>
          <p:cNvPr id="5" name="Content Placeholder 4">
            <a:extLst>
              <a:ext uri="{FF2B5EF4-FFF2-40B4-BE49-F238E27FC236}">
                <a16:creationId xmlns:a16="http://schemas.microsoft.com/office/drawing/2014/main" id="{BFF90BC5-565F-67AA-EA27-89E2DCCD2867}"/>
              </a:ext>
            </a:extLst>
          </p:cNvPr>
          <p:cNvPicPr>
            <a:picLocks noGrp="1" noChangeAspect="1"/>
          </p:cNvPicPr>
          <p:nvPr>
            <p:ph sz="quarter" idx="10"/>
          </p:nvPr>
        </p:nvPicPr>
        <p:blipFill>
          <a:blip r:embed="rId2"/>
          <a:stretch>
            <a:fillRect/>
          </a:stretch>
        </p:blipFill>
        <p:spPr>
          <a:xfrm>
            <a:off x="214313" y="842269"/>
            <a:ext cx="11368087" cy="5370313"/>
          </a:xfrm>
        </p:spPr>
      </p:pic>
    </p:spTree>
    <p:extLst>
      <p:ext uri="{BB962C8B-B14F-4D97-AF65-F5344CB8AC3E}">
        <p14:creationId xmlns:p14="http://schemas.microsoft.com/office/powerpoint/2010/main" val="246756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10A4-CE3A-CEF2-EDC8-79F348CBB3E6}"/>
              </a:ext>
            </a:extLst>
          </p:cNvPr>
          <p:cNvSpPr>
            <a:spLocks noGrp="1"/>
          </p:cNvSpPr>
          <p:nvPr>
            <p:ph type="title"/>
          </p:nvPr>
        </p:nvSpPr>
        <p:spPr/>
        <p:txBody>
          <a:bodyPr/>
          <a:lstStyle/>
          <a:p>
            <a:r>
              <a:rPr lang="en-IN" dirty="0"/>
              <a:t>RAN R18 Timeline</a:t>
            </a:r>
          </a:p>
        </p:txBody>
      </p:sp>
      <p:pic>
        <p:nvPicPr>
          <p:cNvPr id="5" name="Content Placeholder 4">
            <a:extLst>
              <a:ext uri="{FF2B5EF4-FFF2-40B4-BE49-F238E27FC236}">
                <a16:creationId xmlns:a16="http://schemas.microsoft.com/office/drawing/2014/main" id="{319E6395-F634-C0FB-23AC-FA1B3FE2C21E}"/>
              </a:ext>
            </a:extLst>
          </p:cNvPr>
          <p:cNvPicPr>
            <a:picLocks noGrp="1" noChangeAspect="1"/>
          </p:cNvPicPr>
          <p:nvPr>
            <p:ph sz="quarter" idx="10"/>
          </p:nvPr>
        </p:nvPicPr>
        <p:blipFill>
          <a:blip r:embed="rId2"/>
          <a:stretch>
            <a:fillRect/>
          </a:stretch>
        </p:blipFill>
        <p:spPr>
          <a:xfrm>
            <a:off x="412603" y="811676"/>
            <a:ext cx="10816345" cy="3938258"/>
          </a:xfrm>
        </p:spPr>
      </p:pic>
    </p:spTree>
    <p:extLst>
      <p:ext uri="{BB962C8B-B14F-4D97-AF65-F5344CB8AC3E}">
        <p14:creationId xmlns:p14="http://schemas.microsoft.com/office/powerpoint/2010/main" val="41020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4C70-CE40-CAF4-C7AF-4EFD67B2A664}"/>
              </a:ext>
            </a:extLst>
          </p:cNvPr>
          <p:cNvSpPr>
            <a:spLocks noGrp="1"/>
          </p:cNvSpPr>
          <p:nvPr>
            <p:ph type="title"/>
          </p:nvPr>
        </p:nvSpPr>
        <p:spPr/>
        <p:txBody>
          <a:bodyPr/>
          <a:lstStyle/>
          <a:p>
            <a:r>
              <a:rPr lang="en-IN" dirty="0"/>
              <a:t>RAN R18 Key Features</a:t>
            </a:r>
          </a:p>
        </p:txBody>
      </p:sp>
      <p:pic>
        <p:nvPicPr>
          <p:cNvPr id="5" name="Content Placeholder 4">
            <a:extLst>
              <a:ext uri="{FF2B5EF4-FFF2-40B4-BE49-F238E27FC236}">
                <a16:creationId xmlns:a16="http://schemas.microsoft.com/office/drawing/2014/main" id="{0EBA306B-5062-70F7-3F8B-D2E570F9DC1F}"/>
              </a:ext>
            </a:extLst>
          </p:cNvPr>
          <p:cNvPicPr>
            <a:picLocks noGrp="1" noChangeAspect="1"/>
          </p:cNvPicPr>
          <p:nvPr>
            <p:ph sz="quarter" idx="10"/>
          </p:nvPr>
        </p:nvPicPr>
        <p:blipFill>
          <a:blip r:embed="rId2"/>
          <a:stretch>
            <a:fillRect/>
          </a:stretch>
        </p:blipFill>
        <p:spPr>
          <a:xfrm>
            <a:off x="2150905" y="609513"/>
            <a:ext cx="7494903" cy="5835825"/>
          </a:xfrm>
        </p:spPr>
      </p:pic>
    </p:spTree>
    <p:extLst>
      <p:ext uri="{BB962C8B-B14F-4D97-AF65-F5344CB8AC3E}">
        <p14:creationId xmlns:p14="http://schemas.microsoft.com/office/powerpoint/2010/main" val="30403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2579-4F0C-9736-3C61-132D84EBC2F3}"/>
              </a:ext>
            </a:extLst>
          </p:cNvPr>
          <p:cNvSpPr>
            <a:spLocks noGrp="1"/>
          </p:cNvSpPr>
          <p:nvPr>
            <p:ph type="title"/>
          </p:nvPr>
        </p:nvSpPr>
        <p:spPr/>
        <p:txBody>
          <a:bodyPr/>
          <a:lstStyle/>
          <a:p>
            <a:r>
              <a:rPr lang="en-IN" dirty="0"/>
              <a:t>RAN1 Projects/WGs</a:t>
            </a:r>
          </a:p>
        </p:txBody>
      </p:sp>
      <p:pic>
        <p:nvPicPr>
          <p:cNvPr id="5" name="Content Placeholder 4">
            <a:extLst>
              <a:ext uri="{FF2B5EF4-FFF2-40B4-BE49-F238E27FC236}">
                <a16:creationId xmlns:a16="http://schemas.microsoft.com/office/drawing/2014/main" id="{C51DDAEC-361D-F197-9C22-D93670A7F208}"/>
              </a:ext>
            </a:extLst>
          </p:cNvPr>
          <p:cNvPicPr>
            <a:picLocks noGrp="1" noChangeAspect="1"/>
          </p:cNvPicPr>
          <p:nvPr>
            <p:ph sz="quarter" idx="10"/>
          </p:nvPr>
        </p:nvPicPr>
        <p:blipFill>
          <a:blip r:embed="rId2"/>
          <a:stretch>
            <a:fillRect/>
          </a:stretch>
        </p:blipFill>
        <p:spPr>
          <a:xfrm>
            <a:off x="214313" y="598907"/>
            <a:ext cx="11368087" cy="5857036"/>
          </a:xfrm>
        </p:spPr>
      </p:pic>
    </p:spTree>
    <p:extLst>
      <p:ext uri="{BB962C8B-B14F-4D97-AF65-F5344CB8AC3E}">
        <p14:creationId xmlns:p14="http://schemas.microsoft.com/office/powerpoint/2010/main" val="124907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11C2-F5BB-535F-F384-93AA93CE1FC5}"/>
              </a:ext>
            </a:extLst>
          </p:cNvPr>
          <p:cNvSpPr>
            <a:spLocks noGrp="1"/>
          </p:cNvSpPr>
          <p:nvPr>
            <p:ph type="title"/>
          </p:nvPr>
        </p:nvSpPr>
        <p:spPr/>
        <p:txBody>
          <a:bodyPr/>
          <a:lstStyle/>
          <a:p>
            <a:r>
              <a:rPr lang="en-IN" dirty="0"/>
              <a:t>RAN2 Projects WGs</a:t>
            </a:r>
          </a:p>
        </p:txBody>
      </p:sp>
      <p:pic>
        <p:nvPicPr>
          <p:cNvPr id="5" name="Content Placeholder 4">
            <a:extLst>
              <a:ext uri="{FF2B5EF4-FFF2-40B4-BE49-F238E27FC236}">
                <a16:creationId xmlns:a16="http://schemas.microsoft.com/office/drawing/2014/main" id="{BEAF0F47-C810-2322-373F-8161B776CABD}"/>
              </a:ext>
            </a:extLst>
          </p:cNvPr>
          <p:cNvPicPr>
            <a:picLocks noGrp="1" noChangeAspect="1"/>
          </p:cNvPicPr>
          <p:nvPr>
            <p:ph sz="quarter" idx="10"/>
          </p:nvPr>
        </p:nvPicPr>
        <p:blipFill rotWithShape="1">
          <a:blip r:embed="rId2"/>
          <a:srcRect t="1694"/>
          <a:stretch/>
        </p:blipFill>
        <p:spPr>
          <a:xfrm>
            <a:off x="411956" y="704676"/>
            <a:ext cx="11368087" cy="5215245"/>
          </a:xfrm>
        </p:spPr>
      </p:pic>
    </p:spTree>
    <p:extLst>
      <p:ext uri="{BB962C8B-B14F-4D97-AF65-F5344CB8AC3E}">
        <p14:creationId xmlns:p14="http://schemas.microsoft.com/office/powerpoint/2010/main" val="188576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ABA9-D09D-FEAB-D2AB-80F2BE173F59}"/>
              </a:ext>
            </a:extLst>
          </p:cNvPr>
          <p:cNvSpPr>
            <a:spLocks noGrp="1"/>
          </p:cNvSpPr>
          <p:nvPr>
            <p:ph type="title"/>
          </p:nvPr>
        </p:nvSpPr>
        <p:spPr/>
        <p:txBody>
          <a:bodyPr/>
          <a:lstStyle/>
          <a:p>
            <a:r>
              <a:rPr lang="en-IN" dirty="0"/>
              <a:t>RAN3</a:t>
            </a:r>
          </a:p>
        </p:txBody>
      </p:sp>
      <p:pic>
        <p:nvPicPr>
          <p:cNvPr id="5" name="Content Placeholder 4">
            <a:extLst>
              <a:ext uri="{FF2B5EF4-FFF2-40B4-BE49-F238E27FC236}">
                <a16:creationId xmlns:a16="http://schemas.microsoft.com/office/drawing/2014/main" id="{A95A8766-162D-3E9D-6767-3BD23C8D2A8B}"/>
              </a:ext>
            </a:extLst>
          </p:cNvPr>
          <p:cNvPicPr>
            <a:picLocks noGrp="1" noChangeAspect="1"/>
          </p:cNvPicPr>
          <p:nvPr>
            <p:ph sz="quarter" idx="10"/>
          </p:nvPr>
        </p:nvPicPr>
        <p:blipFill rotWithShape="1">
          <a:blip r:embed="rId2"/>
          <a:srcRect t="1766"/>
          <a:stretch/>
        </p:blipFill>
        <p:spPr>
          <a:xfrm>
            <a:off x="245402" y="868094"/>
            <a:ext cx="11445667" cy="3423816"/>
          </a:xfrm>
        </p:spPr>
      </p:pic>
    </p:spTree>
    <p:extLst>
      <p:ext uri="{BB962C8B-B14F-4D97-AF65-F5344CB8AC3E}">
        <p14:creationId xmlns:p14="http://schemas.microsoft.com/office/powerpoint/2010/main" val="58005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6650-956F-958E-911A-787C8C408FC3}"/>
              </a:ext>
            </a:extLst>
          </p:cNvPr>
          <p:cNvSpPr>
            <a:spLocks noGrp="1"/>
          </p:cNvSpPr>
          <p:nvPr>
            <p:ph type="title"/>
          </p:nvPr>
        </p:nvSpPr>
        <p:spPr/>
        <p:txBody>
          <a:bodyPr/>
          <a:lstStyle/>
          <a:p>
            <a:r>
              <a:rPr lang="en-IN" dirty="0"/>
              <a:t>RAN4</a:t>
            </a:r>
          </a:p>
        </p:txBody>
      </p:sp>
      <p:pic>
        <p:nvPicPr>
          <p:cNvPr id="5" name="Content Placeholder 4">
            <a:extLst>
              <a:ext uri="{FF2B5EF4-FFF2-40B4-BE49-F238E27FC236}">
                <a16:creationId xmlns:a16="http://schemas.microsoft.com/office/drawing/2014/main" id="{009E30A4-3AC6-BD43-FB34-0C09801E6F5A}"/>
              </a:ext>
            </a:extLst>
          </p:cNvPr>
          <p:cNvPicPr>
            <a:picLocks noGrp="1" noChangeAspect="1"/>
          </p:cNvPicPr>
          <p:nvPr>
            <p:ph sz="quarter" idx="10"/>
          </p:nvPr>
        </p:nvPicPr>
        <p:blipFill rotWithShape="1">
          <a:blip r:embed="rId2"/>
          <a:srcRect t="1188"/>
          <a:stretch/>
        </p:blipFill>
        <p:spPr>
          <a:xfrm>
            <a:off x="335082" y="560717"/>
            <a:ext cx="11220628" cy="5607170"/>
          </a:xfrm>
        </p:spPr>
      </p:pic>
    </p:spTree>
    <p:extLst>
      <p:ext uri="{BB962C8B-B14F-4D97-AF65-F5344CB8AC3E}">
        <p14:creationId xmlns:p14="http://schemas.microsoft.com/office/powerpoint/2010/main" val="18241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B89B-E26F-9FB5-C208-E91A4BDC6567}"/>
              </a:ext>
            </a:extLst>
          </p:cNvPr>
          <p:cNvSpPr>
            <a:spLocks noGrp="1"/>
          </p:cNvSpPr>
          <p:nvPr>
            <p:ph type="title"/>
          </p:nvPr>
        </p:nvSpPr>
        <p:spPr/>
        <p:txBody>
          <a:bodyPr/>
          <a:lstStyle/>
          <a:p>
            <a:r>
              <a:rPr lang="en-IN" dirty="0"/>
              <a:t>RAN4</a:t>
            </a:r>
          </a:p>
        </p:txBody>
      </p:sp>
      <p:pic>
        <p:nvPicPr>
          <p:cNvPr id="5" name="Content Placeholder 4">
            <a:extLst>
              <a:ext uri="{FF2B5EF4-FFF2-40B4-BE49-F238E27FC236}">
                <a16:creationId xmlns:a16="http://schemas.microsoft.com/office/drawing/2014/main" id="{8A9C7FC2-6FE7-9F16-412A-49A3883110C8}"/>
              </a:ext>
            </a:extLst>
          </p:cNvPr>
          <p:cNvPicPr>
            <a:picLocks noGrp="1" noChangeAspect="1"/>
          </p:cNvPicPr>
          <p:nvPr>
            <p:ph sz="quarter" idx="10"/>
          </p:nvPr>
        </p:nvPicPr>
        <p:blipFill>
          <a:blip r:embed="rId2"/>
          <a:stretch>
            <a:fillRect/>
          </a:stretch>
        </p:blipFill>
        <p:spPr>
          <a:xfrm>
            <a:off x="175521" y="587936"/>
            <a:ext cx="11368087" cy="2939489"/>
          </a:xfrm>
        </p:spPr>
      </p:pic>
    </p:spTree>
    <p:extLst>
      <p:ext uri="{BB962C8B-B14F-4D97-AF65-F5344CB8AC3E}">
        <p14:creationId xmlns:p14="http://schemas.microsoft.com/office/powerpoint/2010/main" val="288272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D2787-F386-ABAE-79F8-3DC2FCE45F9C}"/>
              </a:ext>
            </a:extLst>
          </p:cNvPr>
          <p:cNvSpPr>
            <a:spLocks noGrp="1"/>
          </p:cNvSpPr>
          <p:nvPr>
            <p:ph type="title"/>
          </p:nvPr>
        </p:nvSpPr>
        <p:spPr/>
        <p:txBody>
          <a:bodyPr/>
          <a:lstStyle/>
          <a:p>
            <a:r>
              <a:rPr lang="en-US" dirty="0"/>
              <a:t>3GPP RAN TSG</a:t>
            </a:r>
            <a:endParaRPr lang="en-IN" dirty="0"/>
          </a:p>
        </p:txBody>
      </p:sp>
      <p:sp>
        <p:nvSpPr>
          <p:cNvPr id="3" name="Content Placeholder 2">
            <a:extLst>
              <a:ext uri="{FF2B5EF4-FFF2-40B4-BE49-F238E27FC236}">
                <a16:creationId xmlns:a16="http://schemas.microsoft.com/office/drawing/2014/main" id="{69889E4E-A755-4684-F98E-E56A29415230}"/>
              </a:ext>
            </a:extLst>
          </p:cNvPr>
          <p:cNvSpPr>
            <a:spLocks noGrp="1"/>
          </p:cNvSpPr>
          <p:nvPr>
            <p:ph sz="quarter" idx="10"/>
          </p:nvPr>
        </p:nvSpPr>
        <p:spPr/>
        <p:txBody>
          <a:bodyPr/>
          <a:lstStyle/>
          <a:p>
            <a:r>
              <a:rPr lang="en-US" dirty="0"/>
              <a:t>3GPP Radio Access Network Technical Specification Groups</a:t>
            </a:r>
          </a:p>
          <a:p>
            <a:pPr lvl="1"/>
            <a:r>
              <a:rPr lang="en-IN" dirty="0"/>
              <a:t>RAN WG1: Physical Layer</a:t>
            </a:r>
          </a:p>
          <a:p>
            <a:pPr lvl="1"/>
            <a:r>
              <a:rPr lang="en-IN" dirty="0"/>
              <a:t>RAN WG2: Layer 2 and Layer 3 Radio Interface</a:t>
            </a:r>
          </a:p>
          <a:p>
            <a:pPr lvl="1"/>
            <a:r>
              <a:rPr lang="en-IN" dirty="0"/>
              <a:t>RAN WG3: Fixed RAN Interfaces – interfaces between nodes in RAN and between RAN and Core Network</a:t>
            </a:r>
          </a:p>
          <a:p>
            <a:pPr lvl="1"/>
            <a:r>
              <a:rPr lang="en-IN" dirty="0"/>
              <a:t>RAN WG4: RF and Radio Frequency Resource Management – RRM Performance </a:t>
            </a:r>
          </a:p>
          <a:p>
            <a:pPr lvl="1"/>
            <a:r>
              <a:rPr lang="en-IN" dirty="0"/>
              <a:t>RAN WG5: Device conformance testing</a:t>
            </a:r>
          </a:p>
          <a:p>
            <a:pPr lvl="1"/>
            <a:r>
              <a:rPr lang="en-IN" dirty="0"/>
              <a:t>WG RAN6: Standardization of GSM/EDGE and HSPA</a:t>
            </a:r>
          </a:p>
        </p:txBody>
      </p:sp>
    </p:spTree>
    <p:extLst>
      <p:ext uri="{BB962C8B-B14F-4D97-AF65-F5344CB8AC3E}">
        <p14:creationId xmlns:p14="http://schemas.microsoft.com/office/powerpoint/2010/main" val="291915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3B472-4447-F5E0-A968-45E56F8F43E5}"/>
              </a:ext>
            </a:extLst>
          </p:cNvPr>
          <p:cNvSpPr>
            <a:spLocks noGrp="1"/>
          </p:cNvSpPr>
          <p:nvPr>
            <p:ph type="title"/>
          </p:nvPr>
        </p:nvSpPr>
        <p:spPr/>
        <p:txBody>
          <a:bodyPr/>
          <a:lstStyle/>
          <a:p>
            <a:r>
              <a:rPr lang="en-IN" dirty="0"/>
              <a:t>5G Spectrum</a:t>
            </a:r>
          </a:p>
        </p:txBody>
      </p:sp>
      <p:sp>
        <p:nvSpPr>
          <p:cNvPr id="3" name="Content Placeholder 2">
            <a:extLst>
              <a:ext uri="{FF2B5EF4-FFF2-40B4-BE49-F238E27FC236}">
                <a16:creationId xmlns:a16="http://schemas.microsoft.com/office/drawing/2014/main" id="{30C2ECBB-D748-0AFD-6654-F74C35C4F36C}"/>
              </a:ext>
            </a:extLst>
          </p:cNvPr>
          <p:cNvSpPr>
            <a:spLocks noGrp="1"/>
          </p:cNvSpPr>
          <p:nvPr>
            <p:ph sz="quarter" idx="10"/>
          </p:nvPr>
        </p:nvSpPr>
        <p:spPr>
          <a:xfrm>
            <a:off x="213644" y="550862"/>
            <a:ext cx="11368755" cy="6151941"/>
          </a:xfrm>
        </p:spPr>
        <p:txBody>
          <a:bodyPr>
            <a:normAutofit fontScale="70000" lnSpcReduction="20000"/>
          </a:bodyPr>
          <a:lstStyle/>
          <a:p>
            <a:r>
              <a:rPr lang="en-IN" dirty="0"/>
              <a:t>1G and 2G – around 800 to 900 MHz</a:t>
            </a:r>
          </a:p>
          <a:p>
            <a:r>
              <a:rPr lang="en-IN" dirty="0"/>
              <a:t>3G – IMT-2000 – 2GHz</a:t>
            </a:r>
          </a:p>
          <a:p>
            <a:r>
              <a:rPr lang="en-IN" dirty="0"/>
              <a:t>3G and 4G operating range – 450 MHz to 6 GHz</a:t>
            </a:r>
          </a:p>
          <a:p>
            <a:r>
              <a:rPr lang="en-IN" dirty="0"/>
              <a:t>Lower frequency bands have good propagation characteristics</a:t>
            </a:r>
          </a:p>
          <a:p>
            <a:pPr lvl="1"/>
            <a:r>
              <a:rPr lang="en-IN" dirty="0"/>
              <a:t>Good for wider area deployments – rural and semi-urban areas</a:t>
            </a:r>
          </a:p>
          <a:p>
            <a:r>
              <a:rPr lang="en-IN" dirty="0"/>
              <a:t>Propagation properties of higher frequencies make them difficult to use for wide-area coverage</a:t>
            </a:r>
          </a:p>
          <a:p>
            <a:pPr lvl="1"/>
            <a:r>
              <a:rPr lang="en-IN" dirty="0"/>
              <a:t>Boosting bit-rate in dense deployments</a:t>
            </a:r>
          </a:p>
          <a:p>
            <a:r>
              <a:rPr lang="en-IN" dirty="0"/>
              <a:t>5G NR</a:t>
            </a:r>
          </a:p>
          <a:p>
            <a:pPr lvl="1"/>
            <a:r>
              <a:rPr lang="en-IN" dirty="0" err="1"/>
              <a:t>eMBB</a:t>
            </a:r>
            <a:r>
              <a:rPr lang="en-IN" dirty="0"/>
              <a:t> – higher data rate and high capacity</a:t>
            </a:r>
          </a:p>
          <a:p>
            <a:pPr lvl="1"/>
            <a:r>
              <a:rPr lang="en-IN" dirty="0"/>
              <a:t>Frequency Range – FR1 : Includes all existing and new bands below 6 GHz</a:t>
            </a:r>
          </a:p>
          <a:p>
            <a:pPr lvl="1"/>
            <a:r>
              <a:rPr lang="en-IN" dirty="0"/>
              <a:t>FR2 : Includes new bands in the range 24.25 GHz to 52.6 GHz</a:t>
            </a:r>
          </a:p>
          <a:p>
            <a:r>
              <a:rPr lang="en-IN" dirty="0"/>
              <a:t>Frequency bands of NR operates in paired FDD and unpaired TDD spectra</a:t>
            </a:r>
          </a:p>
          <a:p>
            <a:pPr lvl="1"/>
            <a:r>
              <a:rPr lang="en-IN" dirty="0"/>
              <a:t>FDD - downlink and uplink operate in different bands</a:t>
            </a:r>
          </a:p>
          <a:p>
            <a:pPr lvl="1"/>
            <a:r>
              <a:rPr lang="en-IN" dirty="0"/>
              <a:t>TDD - downlink and uplink operate in same band</a:t>
            </a:r>
          </a:p>
          <a:p>
            <a:r>
              <a:rPr lang="en-IN" dirty="0"/>
              <a:t>Operating bands are numbered n1, n2, n3, etc.</a:t>
            </a:r>
          </a:p>
          <a:p>
            <a:r>
              <a:rPr lang="en-IN" dirty="0"/>
              <a:t>5G – two ranges – up to 6 GHz one and the other 24.25 GHz-52.6GHz</a:t>
            </a:r>
          </a:p>
          <a:p>
            <a:r>
              <a:rPr lang="en-IN" dirty="0"/>
              <a:t>R15 NR specified 26 operating bands in FR1 and 3 in FR2</a:t>
            </a:r>
          </a:p>
          <a:p>
            <a:pPr lvl="1"/>
            <a:r>
              <a:rPr lang="en-IN" dirty="0"/>
              <a:t>Frequency Range - FR1 : Includes all existing and new bands below 6 GHz</a:t>
            </a:r>
          </a:p>
          <a:p>
            <a:pPr lvl="2"/>
            <a:r>
              <a:rPr lang="en-IN" dirty="0"/>
              <a:t>26 operating bands</a:t>
            </a:r>
          </a:p>
          <a:p>
            <a:pPr lvl="1"/>
            <a:r>
              <a:rPr lang="en-IN" dirty="0"/>
              <a:t>Frequency Range - FR2 : Includes new bands in the range 24.25 GHz to 52.6 GHz</a:t>
            </a:r>
          </a:p>
          <a:p>
            <a:pPr lvl="2"/>
            <a:r>
              <a:rPr lang="en-IN" dirty="0"/>
              <a:t>3 operating bands</a:t>
            </a:r>
          </a:p>
          <a:p>
            <a:r>
              <a:rPr lang="en-IN" dirty="0"/>
              <a:t>Bands have a numbering scheme ranging from </a:t>
            </a:r>
            <a:r>
              <a:rPr lang="en-IN" b="1" i="1" dirty="0"/>
              <a:t>n1 to n512</a:t>
            </a:r>
            <a:r>
              <a:rPr lang="en-IN" dirty="0"/>
              <a:t> using the following rules</a:t>
            </a:r>
            <a:endParaRPr lang="en-IN" b="1" i="1" dirty="0"/>
          </a:p>
          <a:p>
            <a:pPr lvl="1"/>
            <a:r>
              <a:rPr lang="en-IN" dirty="0"/>
              <a:t>For NR in LTE re-framing bands, the LTE band numbers are re-used and “n” is added</a:t>
            </a:r>
          </a:p>
          <a:p>
            <a:pPr lvl="1"/>
            <a:r>
              <a:rPr lang="en-IN" dirty="0"/>
              <a:t>New bands are assigned following numbers:</a:t>
            </a:r>
          </a:p>
          <a:p>
            <a:pPr lvl="2"/>
            <a:r>
              <a:rPr lang="en-IN" dirty="0"/>
              <a:t>Range n65 to n256 are reserved for bands in FR1 – some of these can be used for LTE in addition</a:t>
            </a:r>
          </a:p>
          <a:p>
            <a:pPr lvl="2"/>
            <a:r>
              <a:rPr lang="en-IN" dirty="0"/>
              <a:t>Range n257 to n512 are reserved for bands in FR2</a:t>
            </a:r>
          </a:p>
        </p:txBody>
      </p:sp>
    </p:spTree>
    <p:extLst>
      <p:ext uri="{BB962C8B-B14F-4D97-AF65-F5344CB8AC3E}">
        <p14:creationId xmlns:p14="http://schemas.microsoft.com/office/powerpoint/2010/main" val="63935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488E-EE7D-3520-D1B2-E21D4B86468F}"/>
              </a:ext>
            </a:extLst>
          </p:cNvPr>
          <p:cNvSpPr>
            <a:spLocks noGrp="1"/>
          </p:cNvSpPr>
          <p:nvPr>
            <p:ph type="title"/>
          </p:nvPr>
        </p:nvSpPr>
        <p:spPr/>
        <p:txBody>
          <a:bodyPr/>
          <a:lstStyle/>
          <a:p>
            <a:r>
              <a:rPr lang="en-US" dirty="0"/>
              <a:t>Course Objective</a:t>
            </a:r>
            <a:endParaRPr lang="en-IN" dirty="0"/>
          </a:p>
        </p:txBody>
      </p:sp>
      <p:sp>
        <p:nvSpPr>
          <p:cNvPr id="3" name="Content Placeholder 2">
            <a:extLst>
              <a:ext uri="{FF2B5EF4-FFF2-40B4-BE49-F238E27FC236}">
                <a16:creationId xmlns:a16="http://schemas.microsoft.com/office/drawing/2014/main" id="{FF646712-B7CE-EF67-5C6E-8A37208DFEAD}"/>
              </a:ext>
            </a:extLst>
          </p:cNvPr>
          <p:cNvSpPr>
            <a:spLocks noGrp="1"/>
          </p:cNvSpPr>
          <p:nvPr>
            <p:ph sz="quarter" idx="10"/>
          </p:nvPr>
        </p:nvSpPr>
        <p:spPr/>
        <p:txBody>
          <a:bodyPr>
            <a:normAutofit/>
          </a:bodyPr>
          <a:lstStyle/>
          <a:p>
            <a:r>
              <a:rPr lang="en-US" sz="2000" dirty="0"/>
              <a:t>Main Objective</a:t>
            </a:r>
          </a:p>
          <a:p>
            <a:pPr lvl="1"/>
            <a:r>
              <a:rPr lang="en-US" sz="1800" b="0" i="0" u="none" strike="noStrike" baseline="0" dirty="0">
                <a:solidFill>
                  <a:srgbClr val="000000"/>
                </a:solidFill>
                <a:latin typeface="Calibri" panose="020F0502020204030204" pitchFamily="34" charset="0"/>
              </a:rPr>
              <a:t>Bridge the gap between the theory and practice of 5G NR wireless communication systems</a:t>
            </a:r>
          </a:p>
          <a:p>
            <a:pPr lvl="1"/>
            <a:r>
              <a:rPr lang="en-US" sz="1800" dirty="0">
                <a:solidFill>
                  <a:srgbClr val="000000"/>
                </a:solidFill>
                <a:latin typeface="Calibri" panose="020F0502020204030204" pitchFamily="34" charset="0"/>
              </a:rPr>
              <a:t>C</a:t>
            </a:r>
            <a:r>
              <a:rPr lang="en-US" sz="1800" b="0" i="0" u="none" strike="noStrike" baseline="0" dirty="0">
                <a:solidFill>
                  <a:srgbClr val="000000"/>
                </a:solidFill>
                <a:latin typeface="Calibri" panose="020F0502020204030204" pitchFamily="34" charset="0"/>
              </a:rPr>
              <a:t>onsequently bridge the gap between academia and the industry</a:t>
            </a:r>
          </a:p>
          <a:p>
            <a:r>
              <a:rPr lang="en-US" sz="2000" dirty="0"/>
              <a:t>Teaches</a:t>
            </a:r>
          </a:p>
          <a:p>
            <a:pPr lvl="1"/>
            <a:r>
              <a:rPr lang="en-US" sz="1800" dirty="0"/>
              <a:t>Underlying concepts of 5G NR transceiver blocks</a:t>
            </a:r>
          </a:p>
          <a:p>
            <a:pPr lvl="1"/>
            <a:r>
              <a:rPr lang="en-US" sz="1800" dirty="0"/>
              <a:t>How to read 5G NR standard documents to understand the transceiver specifications</a:t>
            </a:r>
          </a:p>
          <a:p>
            <a:pPr lvl="1"/>
            <a:r>
              <a:rPr lang="en-US" sz="1800" dirty="0"/>
              <a:t>Design and simulate a 5G NR-complaint wireless system in MATLAB</a:t>
            </a:r>
          </a:p>
          <a:p>
            <a:pPr lvl="1"/>
            <a:endParaRPr lang="en-US" sz="1600" dirty="0"/>
          </a:p>
          <a:p>
            <a:pPr lvl="1"/>
            <a:endParaRPr lang="en-US" sz="1600" dirty="0"/>
          </a:p>
          <a:p>
            <a:pPr lvl="1"/>
            <a:endParaRPr lang="en-US" sz="1600" dirty="0"/>
          </a:p>
          <a:p>
            <a:endParaRPr lang="en-IN" sz="3600" dirty="0"/>
          </a:p>
        </p:txBody>
      </p:sp>
    </p:spTree>
    <p:extLst>
      <p:ext uri="{BB962C8B-B14F-4D97-AF65-F5344CB8AC3E}">
        <p14:creationId xmlns:p14="http://schemas.microsoft.com/office/powerpoint/2010/main" val="22054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067B6-03B2-02D9-D6D8-46D39DB0225B}"/>
              </a:ext>
            </a:extLst>
          </p:cNvPr>
          <p:cNvSpPr>
            <a:spLocks noGrp="1"/>
          </p:cNvSpPr>
          <p:nvPr>
            <p:ph type="title"/>
          </p:nvPr>
        </p:nvSpPr>
        <p:spPr/>
        <p:txBody>
          <a:bodyPr/>
          <a:lstStyle/>
          <a:p>
            <a:r>
              <a:rPr lang="en-IN" dirty="0"/>
              <a:t>Key Technologies of 4G and 5G</a:t>
            </a:r>
          </a:p>
        </p:txBody>
      </p:sp>
      <p:sp>
        <p:nvSpPr>
          <p:cNvPr id="3" name="Content Placeholder 2">
            <a:extLst>
              <a:ext uri="{FF2B5EF4-FFF2-40B4-BE49-F238E27FC236}">
                <a16:creationId xmlns:a16="http://schemas.microsoft.com/office/drawing/2014/main" id="{0332268E-90E6-63F7-1BCD-5FEE04864F95}"/>
              </a:ext>
            </a:extLst>
          </p:cNvPr>
          <p:cNvSpPr>
            <a:spLocks noGrp="1"/>
          </p:cNvSpPr>
          <p:nvPr>
            <p:ph sz="quarter" idx="10"/>
          </p:nvPr>
        </p:nvSpPr>
        <p:spPr/>
        <p:txBody>
          <a:bodyPr/>
          <a:lstStyle/>
          <a:p>
            <a:r>
              <a:rPr lang="en-IN" dirty="0"/>
              <a:t>Adaptive Modulation and Coding – AMC</a:t>
            </a:r>
          </a:p>
          <a:p>
            <a:r>
              <a:rPr lang="en-IN" dirty="0"/>
              <a:t>OFDM</a:t>
            </a:r>
          </a:p>
          <a:p>
            <a:r>
              <a:rPr lang="en-IN" dirty="0"/>
              <a:t>MIMO</a:t>
            </a:r>
          </a:p>
          <a:p>
            <a:r>
              <a:rPr lang="en-IN" dirty="0"/>
              <a:t>Scheduling and Hybrid ARQ</a:t>
            </a:r>
          </a:p>
        </p:txBody>
      </p:sp>
    </p:spTree>
    <p:extLst>
      <p:ext uri="{BB962C8B-B14F-4D97-AF65-F5344CB8AC3E}">
        <p14:creationId xmlns:p14="http://schemas.microsoft.com/office/powerpoint/2010/main" val="363076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A6425-120B-4D62-E204-A4B661E02C10}"/>
              </a:ext>
            </a:extLst>
          </p:cNvPr>
          <p:cNvSpPr>
            <a:spLocks noGrp="1"/>
          </p:cNvSpPr>
          <p:nvPr>
            <p:ph type="title"/>
          </p:nvPr>
        </p:nvSpPr>
        <p:spPr/>
        <p:txBody>
          <a:bodyPr/>
          <a:lstStyle/>
          <a:p>
            <a:r>
              <a:rPr lang="en-IN" dirty="0"/>
              <a:t>LTE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A9AF58-89B6-A7D2-6B5A-4C5E7A49DFC2}"/>
                  </a:ext>
                </a:extLst>
              </p:cNvPr>
              <p:cNvSpPr>
                <a:spLocks noGrp="1"/>
              </p:cNvSpPr>
              <p:nvPr>
                <p:ph sz="quarter" idx="10"/>
              </p:nvPr>
            </p:nvSpPr>
            <p:spPr/>
            <p:txBody>
              <a:bodyPr/>
              <a:lstStyle/>
              <a:p>
                <a:r>
                  <a:rPr lang="en-IN" dirty="0"/>
                  <a:t>Basic transmission scheme in LTE is OFDM</a:t>
                </a:r>
              </a:p>
              <a:p>
                <a:r>
                  <a:rPr lang="en-IN" dirty="0"/>
                  <a:t>A single sub-carrier spacing of 15 kHz and a Cyclic Pre-fix of approximately 4.7 </a:t>
                </a:r>
                <a14:m>
                  <m:oMath xmlns:m="http://schemas.openxmlformats.org/officeDocument/2006/math">
                    <m:r>
                      <a:rPr lang="en-IN" b="0" i="1" smtClean="0">
                        <a:latin typeface="Cambria Math" panose="02040503050406030204" pitchFamily="18" charset="0"/>
                      </a:rPr>
                      <m:t>𝜇</m:t>
                    </m:r>
                  </m:oMath>
                </a14:m>
                <a:r>
                  <a:rPr lang="en-IN" dirty="0"/>
                  <a:t>S</a:t>
                </a:r>
              </a:p>
              <a:p>
                <a:r>
                  <a:rPr lang="en-IN" dirty="0"/>
                  <a:t>In total 1200 subcarriers are used in 20 MHz spectrum allocation</a:t>
                </a:r>
              </a:p>
              <a:p>
                <a:r>
                  <a:rPr lang="en-IN" dirty="0"/>
                  <a:t>LTE time domain</a:t>
                </a:r>
              </a:p>
              <a:p>
                <a:pPr lvl="1"/>
                <a:r>
                  <a:rPr lang="en-IN" dirty="0"/>
                  <a:t>Organizes the transmission into 10-ms frames</a:t>
                </a:r>
              </a:p>
              <a:p>
                <a:pPr lvl="1"/>
                <a:r>
                  <a:rPr lang="en-IN" dirty="0"/>
                  <a:t>Each 10-ms frame consists of ten 1-ms sub-frames</a:t>
                </a:r>
              </a:p>
              <a:p>
                <a:pPr lvl="1"/>
                <a:r>
                  <a:rPr lang="en-IN" dirty="0"/>
                  <a:t>Each 1-ms sub-frame corresponds to 14 OFDM symbols – the smallest schedulable unit in LTE</a:t>
                </a:r>
              </a:p>
              <a:p>
                <a:r>
                  <a:rPr lang="en-IN" dirty="0"/>
                  <a:t>Data transmission in LTE is primarily scheduled on a dynamic basis in both uplink and downlink</a:t>
                </a:r>
              </a:p>
              <a:p>
                <a:endParaRPr lang="en-IN" dirty="0"/>
              </a:p>
            </p:txBody>
          </p:sp>
        </mc:Choice>
        <mc:Fallback xmlns="">
          <p:sp>
            <p:nvSpPr>
              <p:cNvPr id="3" name="Content Placeholder 2">
                <a:extLst>
                  <a:ext uri="{FF2B5EF4-FFF2-40B4-BE49-F238E27FC236}">
                    <a16:creationId xmlns:a16="http://schemas.microsoft.com/office/drawing/2014/main" id="{DEA9AF58-89B6-A7D2-6B5A-4C5E7A49DFC2}"/>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35FBBB15-9631-C214-3CCE-4C47C831C483}"/>
              </a:ext>
            </a:extLst>
          </p:cNvPr>
          <p:cNvPicPr>
            <a:picLocks noChangeAspect="1"/>
          </p:cNvPicPr>
          <p:nvPr/>
        </p:nvPicPr>
        <p:blipFill>
          <a:blip r:embed="rId3"/>
          <a:stretch>
            <a:fillRect/>
          </a:stretch>
        </p:blipFill>
        <p:spPr>
          <a:xfrm>
            <a:off x="2764885" y="3910870"/>
            <a:ext cx="5330491" cy="2592587"/>
          </a:xfrm>
          <a:prstGeom prst="rect">
            <a:avLst/>
          </a:prstGeom>
        </p:spPr>
      </p:pic>
    </p:spTree>
    <p:extLst>
      <p:ext uri="{BB962C8B-B14F-4D97-AF65-F5344CB8AC3E}">
        <p14:creationId xmlns:p14="http://schemas.microsoft.com/office/powerpoint/2010/main" val="273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B84D-6A2B-829A-CDA4-2D25969B23D4}"/>
              </a:ext>
            </a:extLst>
          </p:cNvPr>
          <p:cNvSpPr>
            <a:spLocks noGrp="1"/>
          </p:cNvSpPr>
          <p:nvPr>
            <p:ph type="title"/>
          </p:nvPr>
        </p:nvSpPr>
        <p:spPr/>
        <p:txBody>
          <a:bodyPr/>
          <a:lstStyle/>
          <a:p>
            <a:r>
              <a:rPr lang="en-IN" dirty="0"/>
              <a:t>FEC – Forward Error Correction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485DBE-052D-D218-2229-BB8C40EB205C}"/>
                  </a:ext>
                </a:extLst>
              </p:cNvPr>
              <p:cNvSpPr>
                <a:spLocks noGrp="1"/>
              </p:cNvSpPr>
              <p:nvPr>
                <p:ph sz="quarter" idx="10"/>
              </p:nvPr>
            </p:nvSpPr>
            <p:spPr>
              <a:xfrm>
                <a:off x="213645" y="550863"/>
                <a:ext cx="5882356" cy="5952594"/>
              </a:xfrm>
            </p:spPr>
            <p:txBody>
              <a:bodyPr>
                <a:normAutofit fontScale="70000" lnSpcReduction="20000"/>
              </a:bodyPr>
              <a:lstStyle/>
              <a:p>
                <a:r>
                  <a:rPr lang="en-IN" dirty="0"/>
                  <a:t>Three common methods of error detection digital communication</a:t>
                </a:r>
              </a:p>
              <a:p>
                <a:pPr lvl="1"/>
                <a:r>
                  <a:rPr lang="en-IN" dirty="0"/>
                  <a:t>Parity Check</a:t>
                </a:r>
              </a:p>
              <a:p>
                <a:pPr lvl="1"/>
                <a:r>
                  <a:rPr lang="en-IN" dirty="0"/>
                  <a:t>Checksum</a:t>
                </a:r>
              </a:p>
              <a:p>
                <a:pPr lvl="1"/>
                <a:r>
                  <a:rPr lang="en-IN" dirty="0"/>
                  <a:t>CRC</a:t>
                </a:r>
              </a:p>
              <a:p>
                <a:r>
                  <a:rPr lang="en-IN" dirty="0"/>
                  <a:t>However, the above methods do not provide any way to locate/correct the errors. If the block of data is detected with error, the block of data must be retransmitted</a:t>
                </a:r>
              </a:p>
              <a:p>
                <a:r>
                  <a:rPr lang="en-IN" dirty="0"/>
                  <a:t>FEC is a way of adding redundancy to messages so that the receiver can both detect and correct common errors</a:t>
                </a:r>
              </a:p>
              <a:p>
                <a:r>
                  <a:rPr lang="en-IN" dirty="0"/>
                  <a:t>Codebook is a mapping of </a:t>
                </a:r>
                <a14:m>
                  <m:oMath xmlns:m="http://schemas.openxmlformats.org/officeDocument/2006/math">
                    <m:r>
                      <a:rPr lang="en-IN" b="0" i="1" smtClean="0">
                        <a:latin typeface="Cambria Math" panose="02040503050406030204" pitchFamily="18" charset="0"/>
                      </a:rPr>
                      <m:t>𝑘</m:t>
                    </m:r>
                  </m:oMath>
                </a14:m>
                <a:r>
                  <a:rPr lang="en-IN" dirty="0"/>
                  <a:t>-bit data sequences to </a:t>
                </a:r>
                <a14:m>
                  <m:oMath xmlns:m="http://schemas.openxmlformats.org/officeDocument/2006/math">
                    <m:r>
                      <a:rPr lang="en-IN" b="0" i="1" smtClean="0">
                        <a:latin typeface="Cambria Math" panose="02040503050406030204" pitchFamily="18" charset="0"/>
                      </a:rPr>
                      <m:t>𝑛</m:t>
                    </m:r>
                  </m:oMath>
                </a14:m>
                <a:r>
                  <a:rPr lang="en-IN" dirty="0"/>
                  <a:t>-bit codewords with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&gt;</m:t>
                    </m:r>
                    <m:r>
                      <a:rPr lang="en-IN" b="0" i="1" smtClean="0">
                        <a:latin typeface="Cambria Math" panose="02040503050406030204" pitchFamily="18" charset="0"/>
                      </a:rPr>
                      <m:t>𝑘</m:t>
                    </m:r>
                  </m:oMath>
                </a14:m>
                <a:r>
                  <a:rPr lang="en-IN" dirty="0"/>
                  <a:t> – the code rate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𝑘</m:t>
                        </m:r>
                      </m:num>
                      <m:den>
                        <m:r>
                          <a:rPr lang="en-IN" b="0" i="1" smtClean="0">
                            <a:latin typeface="Cambria Math" panose="02040503050406030204" pitchFamily="18" charset="0"/>
                          </a:rPr>
                          <m:t>𝑛</m:t>
                        </m:r>
                      </m:den>
                    </m:f>
                    <m:r>
                      <a:rPr lang="en-IN" b="0" i="1" smtClean="0">
                        <a:latin typeface="Cambria Math" panose="02040503050406030204" pitchFamily="18" charset="0"/>
                      </a:rPr>
                      <m:t>&lt;1</m:t>
                    </m:r>
                  </m:oMath>
                </a14:m>
                <a:endParaRPr lang="en-IN" dirty="0"/>
              </a:p>
              <a:p>
                <a:r>
                  <a:rPr lang="en-IN" dirty="0"/>
                  <a:t>The transmitter and receiver both know the codebook</a:t>
                </a:r>
              </a:p>
              <a:p>
                <a:r>
                  <a:rPr lang="en-IN" dirty="0"/>
                  <a:t>The transmitter takes data blocks, maps them to codewords and transmits the codeword and receiver (potentially with one or more errors) and maps them back to data blocks</a:t>
                </a:r>
              </a:p>
              <a:p>
                <a:r>
                  <a:rPr lang="en-IN" dirty="0"/>
                  <a:t>Some of the FEC algos/codes</a:t>
                </a:r>
              </a:p>
              <a:p>
                <a:pPr lvl="1"/>
                <a:r>
                  <a:rPr lang="en-IN" dirty="0"/>
                  <a:t>Hamming code</a:t>
                </a:r>
              </a:p>
              <a:p>
                <a:pPr lvl="1"/>
                <a:r>
                  <a:rPr lang="en-IN" dirty="0" err="1"/>
                  <a:t>Golay</a:t>
                </a:r>
                <a:r>
                  <a:rPr lang="en-IN" dirty="0"/>
                  <a:t> codes</a:t>
                </a:r>
              </a:p>
              <a:p>
                <a:pPr lvl="1"/>
                <a:r>
                  <a:rPr lang="en-IN" dirty="0"/>
                  <a:t>Reed-Muller codes</a:t>
                </a:r>
              </a:p>
              <a:p>
                <a:pPr lvl="1"/>
                <a:r>
                  <a:rPr lang="en-IN" dirty="0"/>
                  <a:t>Polar codes</a:t>
                </a:r>
              </a:p>
              <a:p>
                <a:pPr lvl="1"/>
                <a:r>
                  <a:rPr lang="en-IN" dirty="0"/>
                  <a:t>Reed-Solomon Codes</a:t>
                </a:r>
              </a:p>
              <a:p>
                <a:pPr lvl="1"/>
                <a:r>
                  <a:rPr lang="en-IN" dirty="0"/>
                  <a:t>Turbo codes</a:t>
                </a:r>
              </a:p>
              <a:p>
                <a:pPr lvl="1"/>
                <a:r>
                  <a:rPr lang="en-IN" dirty="0"/>
                  <a:t>Low Density Parity Check codes etc.</a:t>
                </a:r>
              </a:p>
              <a:p>
                <a:pPr lvl="1"/>
                <a:endParaRPr lang="en-IN" dirty="0"/>
              </a:p>
              <a:p>
                <a:endParaRPr lang="en-IN" dirty="0"/>
              </a:p>
            </p:txBody>
          </p:sp>
        </mc:Choice>
        <mc:Fallback xmlns="">
          <p:sp>
            <p:nvSpPr>
              <p:cNvPr id="3" name="Content Placeholder 2">
                <a:extLst>
                  <a:ext uri="{FF2B5EF4-FFF2-40B4-BE49-F238E27FC236}">
                    <a16:creationId xmlns:a16="http://schemas.microsoft.com/office/drawing/2014/main" id="{8D485DBE-052D-D218-2229-BB8C40EB205C}"/>
                  </a:ext>
                </a:extLst>
              </p:cNvPr>
              <p:cNvSpPr>
                <a:spLocks noGrp="1" noRot="1" noChangeAspect="1" noMove="1" noResize="1" noEditPoints="1" noAdjustHandles="1" noChangeArrowheads="1" noChangeShapeType="1" noTextEdit="1"/>
              </p:cNvSpPr>
              <p:nvPr>
                <p:ph sz="quarter" idx="10"/>
              </p:nvPr>
            </p:nvSpPr>
            <p:spPr>
              <a:xfrm>
                <a:off x="213645" y="550863"/>
                <a:ext cx="5882356" cy="5952594"/>
              </a:xfrm>
              <a:blipFill>
                <a:blip r:embed="rId2"/>
                <a:stretch>
                  <a:fillRect t="-1024" r="-311"/>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6BF27D04-B067-4B8E-6627-170B27F9C37E}"/>
              </a:ext>
            </a:extLst>
          </p:cNvPr>
          <p:cNvPicPr>
            <a:picLocks noChangeAspect="1"/>
          </p:cNvPicPr>
          <p:nvPr/>
        </p:nvPicPr>
        <p:blipFill>
          <a:blip r:embed="rId3"/>
          <a:stretch>
            <a:fillRect/>
          </a:stretch>
        </p:blipFill>
        <p:spPr>
          <a:xfrm>
            <a:off x="6194213" y="304670"/>
            <a:ext cx="4149701" cy="2769765"/>
          </a:xfrm>
          <a:prstGeom prst="rect">
            <a:avLst/>
          </a:prstGeom>
        </p:spPr>
      </p:pic>
      <p:pic>
        <p:nvPicPr>
          <p:cNvPr id="7" name="Picture 6">
            <a:extLst>
              <a:ext uri="{FF2B5EF4-FFF2-40B4-BE49-F238E27FC236}">
                <a16:creationId xmlns:a16="http://schemas.microsoft.com/office/drawing/2014/main" id="{F2FD141D-63F4-3011-C620-FA08398D06FC}"/>
              </a:ext>
            </a:extLst>
          </p:cNvPr>
          <p:cNvPicPr>
            <a:picLocks noChangeAspect="1"/>
          </p:cNvPicPr>
          <p:nvPr/>
        </p:nvPicPr>
        <p:blipFill>
          <a:blip r:embed="rId4"/>
          <a:stretch>
            <a:fillRect/>
          </a:stretch>
        </p:blipFill>
        <p:spPr>
          <a:xfrm>
            <a:off x="10530821" y="959273"/>
            <a:ext cx="1503460" cy="1182007"/>
          </a:xfrm>
          <a:prstGeom prst="rect">
            <a:avLst/>
          </a:prstGeom>
        </p:spPr>
      </p:pic>
      <p:pic>
        <p:nvPicPr>
          <p:cNvPr id="9" name="Picture 8">
            <a:extLst>
              <a:ext uri="{FF2B5EF4-FFF2-40B4-BE49-F238E27FC236}">
                <a16:creationId xmlns:a16="http://schemas.microsoft.com/office/drawing/2014/main" id="{8CF542DD-33FB-8869-F52D-5FEC40B6B36C}"/>
              </a:ext>
            </a:extLst>
          </p:cNvPr>
          <p:cNvPicPr>
            <a:picLocks noChangeAspect="1"/>
          </p:cNvPicPr>
          <p:nvPr/>
        </p:nvPicPr>
        <p:blipFill>
          <a:blip r:embed="rId5"/>
          <a:stretch>
            <a:fillRect/>
          </a:stretch>
        </p:blipFill>
        <p:spPr>
          <a:xfrm>
            <a:off x="7246820" y="3171292"/>
            <a:ext cx="3759536" cy="3225313"/>
          </a:xfrm>
          <a:prstGeom prst="rect">
            <a:avLst/>
          </a:prstGeom>
        </p:spPr>
      </p:pic>
    </p:spTree>
    <p:extLst>
      <p:ext uri="{BB962C8B-B14F-4D97-AF65-F5344CB8AC3E}">
        <p14:creationId xmlns:p14="http://schemas.microsoft.com/office/powerpoint/2010/main" val="233935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63B-5CF0-020F-DE2F-12BFD93E070C}"/>
              </a:ext>
            </a:extLst>
          </p:cNvPr>
          <p:cNvSpPr>
            <a:spLocks noGrp="1"/>
          </p:cNvSpPr>
          <p:nvPr>
            <p:ph type="title"/>
          </p:nvPr>
        </p:nvSpPr>
        <p:spPr/>
        <p:txBody>
          <a:bodyPr/>
          <a:lstStyle/>
          <a:p>
            <a:r>
              <a:rPr lang="en-IN" dirty="0"/>
              <a:t>Link Adaption and AMC</a:t>
            </a:r>
          </a:p>
        </p:txBody>
      </p:sp>
      <p:sp>
        <p:nvSpPr>
          <p:cNvPr id="3" name="Content Placeholder 2">
            <a:extLst>
              <a:ext uri="{FF2B5EF4-FFF2-40B4-BE49-F238E27FC236}">
                <a16:creationId xmlns:a16="http://schemas.microsoft.com/office/drawing/2014/main" id="{B03AF6F2-1EB0-B57B-F31F-1000FBB90964}"/>
              </a:ext>
            </a:extLst>
          </p:cNvPr>
          <p:cNvSpPr>
            <a:spLocks noGrp="1"/>
          </p:cNvSpPr>
          <p:nvPr>
            <p:ph sz="quarter" idx="10"/>
          </p:nvPr>
        </p:nvSpPr>
        <p:spPr/>
        <p:txBody>
          <a:bodyPr>
            <a:normAutofit fontScale="62500" lnSpcReduction="20000"/>
          </a:bodyPr>
          <a:lstStyle/>
          <a:p>
            <a:r>
              <a:rPr lang="en-IN" dirty="0"/>
              <a:t>Link adaptation is fundamental to the design of radio interface for efficient packet-switched data traffic</a:t>
            </a:r>
          </a:p>
          <a:p>
            <a:r>
              <a:rPr lang="en-IN" dirty="0"/>
              <a:t>The quality of the signal received by the UE depends on:</a:t>
            </a:r>
          </a:p>
          <a:p>
            <a:pPr lvl="1"/>
            <a:r>
              <a:rPr lang="en-IN" dirty="0"/>
              <a:t>Channel quality from the serving cell</a:t>
            </a:r>
          </a:p>
          <a:p>
            <a:pPr lvl="1"/>
            <a:r>
              <a:rPr lang="en-IN" dirty="0"/>
              <a:t>The level of interference from other cells and</a:t>
            </a:r>
          </a:p>
          <a:p>
            <a:pPr lvl="1"/>
            <a:r>
              <a:rPr lang="en-IN" dirty="0"/>
              <a:t>The noise level</a:t>
            </a:r>
          </a:p>
          <a:p>
            <a:r>
              <a:rPr lang="en-IN" dirty="0"/>
              <a:t>To optimize system capacity and coverage for a given transmitted power, the transmitter/</a:t>
            </a:r>
            <a:r>
              <a:rPr lang="en-IN" dirty="0" err="1"/>
              <a:t>NodeB</a:t>
            </a:r>
            <a:r>
              <a:rPr lang="en-IN" dirty="0"/>
              <a:t> tries to match the information data rate for each user to the variations in the received signal quality – this is commonly referred to as link adaptation and is based on Adaptive Modulation and Coding – AMC</a:t>
            </a:r>
          </a:p>
          <a:p>
            <a:r>
              <a:rPr lang="en-IN" dirty="0"/>
              <a:t>The degrees of freedom for AMC consists of modulation scheme and coding rate</a:t>
            </a:r>
          </a:p>
          <a:p>
            <a:r>
              <a:rPr lang="en-IN" dirty="0"/>
              <a:t>Earlier version of radio access (prior to 5G) - UMTS versions used fast closed-loop power control to support circuit-switched services with roughly constant data rate</a:t>
            </a:r>
          </a:p>
          <a:p>
            <a:r>
              <a:rPr lang="en-IN" dirty="0"/>
              <a:t>However, link adaptation in HSPA (high speed packet access) and in LTE adjust the transmitted information data rate (modulation scheme and coding rate) dynamically to match the prevailing radio channel capacity for each user</a:t>
            </a:r>
          </a:p>
          <a:p>
            <a:r>
              <a:rPr lang="en-IN" dirty="0"/>
              <a:t>Link adaptation is therefore very closely related to the design of the channel coding scheme used for FEC – Forward Error Correction</a:t>
            </a:r>
          </a:p>
          <a:p>
            <a:r>
              <a:rPr lang="en-IN" dirty="0"/>
              <a:t>In LTE, </a:t>
            </a:r>
            <a:r>
              <a:rPr lang="en-IN" dirty="0" err="1"/>
              <a:t>eNodeB</a:t>
            </a:r>
            <a:r>
              <a:rPr lang="en-IN" dirty="0"/>
              <a:t> typically selects the modulation scheme and code rate (MCS – Modulation and Coding Scheme) depending on a prediction of the downlink channel conditions for the downlink data transmission</a:t>
            </a:r>
          </a:p>
          <a:p>
            <a:r>
              <a:rPr lang="en-IN" dirty="0"/>
              <a:t>An important input to this prediction process is CQI – Channel Quality Indicator – feedback transmitted by the UE in the uplink</a:t>
            </a:r>
          </a:p>
          <a:p>
            <a:r>
              <a:rPr lang="en-IN" dirty="0"/>
              <a:t>CQI is an indication of the data rate which can be supported by the channel taking into account the Signal-to-Interference plus Noise Ratio – SINR and the characteristics of the UE’s receiver</a:t>
            </a:r>
          </a:p>
          <a:p>
            <a:r>
              <a:rPr lang="en-IN" dirty="0"/>
              <a:t>In general, based on CQI, </a:t>
            </a:r>
            <a:r>
              <a:rPr lang="en-IN" dirty="0" err="1"/>
              <a:t>eNodeB</a:t>
            </a:r>
            <a:r>
              <a:rPr lang="en-IN" dirty="0"/>
              <a:t> can select between:</a:t>
            </a:r>
          </a:p>
          <a:p>
            <a:pPr lvl="1"/>
            <a:r>
              <a:rPr lang="en-IN" dirty="0"/>
              <a:t>QPS</a:t>
            </a:r>
          </a:p>
          <a:p>
            <a:pPr lvl="1"/>
            <a:r>
              <a:rPr lang="en-IN" dirty="0"/>
              <a:t>16-QAM</a:t>
            </a:r>
          </a:p>
          <a:p>
            <a:pPr lvl="1"/>
            <a:r>
              <a:rPr lang="en-IN" dirty="0"/>
              <a:t>64-QAM</a:t>
            </a:r>
          </a:p>
          <a:p>
            <a:pPr lvl="1"/>
            <a:r>
              <a:rPr lang="en-IN" dirty="0"/>
              <a:t>And wide range of code rates</a:t>
            </a:r>
          </a:p>
          <a:p>
            <a:r>
              <a:rPr lang="en-IN" dirty="0" err="1"/>
              <a:t>eNodeB</a:t>
            </a:r>
            <a:r>
              <a:rPr lang="en-IN" dirty="0"/>
              <a:t> can directly make its own estimate of the supportable uplink data rate by channel sounding using Sounding Reference Signals – SRSs</a:t>
            </a:r>
          </a:p>
          <a:p>
            <a:r>
              <a:rPr lang="en-IN" dirty="0"/>
              <a:t>Capacity achieving FEC coding used in LTE/4G is Turbo</a:t>
            </a:r>
          </a:p>
          <a:p>
            <a:r>
              <a:rPr lang="en-IN" dirty="0"/>
              <a:t>All cellular systems are designed to achieve capacity and use capacity-achieving FEC codes/coding</a:t>
            </a:r>
          </a:p>
          <a:p>
            <a:endParaRPr lang="en-IN" dirty="0"/>
          </a:p>
          <a:p>
            <a:endParaRPr lang="en-IN" dirty="0"/>
          </a:p>
        </p:txBody>
      </p:sp>
    </p:spTree>
    <p:extLst>
      <p:ext uri="{BB962C8B-B14F-4D97-AF65-F5344CB8AC3E}">
        <p14:creationId xmlns:p14="http://schemas.microsoft.com/office/powerpoint/2010/main" val="429217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44A1-5BA2-AEAC-2BE5-48CC4F5CD114}"/>
              </a:ext>
            </a:extLst>
          </p:cNvPr>
          <p:cNvSpPr>
            <a:spLocks noGrp="1"/>
          </p:cNvSpPr>
          <p:nvPr>
            <p:ph type="title"/>
          </p:nvPr>
        </p:nvSpPr>
        <p:spPr/>
        <p:txBody>
          <a:bodyPr/>
          <a:lstStyle/>
          <a:p>
            <a:r>
              <a:rPr lang="en-IN" dirty="0"/>
              <a:t>AMC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9258EB-4423-A698-5E71-AB2D80E569E3}"/>
                  </a:ext>
                </a:extLst>
              </p:cNvPr>
              <p:cNvSpPr>
                <a:spLocks noGrp="1"/>
              </p:cNvSpPr>
              <p:nvPr>
                <p:ph sz="quarter" idx="10"/>
              </p:nvPr>
            </p:nvSpPr>
            <p:spPr>
              <a:xfrm>
                <a:off x="213644" y="550862"/>
                <a:ext cx="8164831" cy="6202275"/>
              </a:xfrm>
            </p:spPr>
            <p:txBody>
              <a:bodyPr>
                <a:normAutofit fontScale="70000" lnSpcReduction="20000"/>
              </a:bodyPr>
              <a:lstStyle/>
              <a:p>
                <a:pPr marL="285750" indent="-285750">
                  <a:buFontTx/>
                  <a:buChar char="-"/>
                </a:pPr>
                <a:r>
                  <a:rPr lang="en-IN" sz="2000" dirty="0">
                    <a:latin typeface="Gotham Light" pitchFamily="50" charset="0"/>
                  </a:rPr>
                  <a:t>Channel Capacity for a channel impaired by AWGN – Shannon’s theorem = </a:t>
                </a:r>
                <a14:m>
                  <m:oMath xmlns:m="http://schemas.openxmlformats.org/officeDocument/2006/math">
                    <m:r>
                      <a:rPr lang="en-IN" sz="2000" b="0" i="1" smtClean="0">
                        <a:latin typeface="Cambria Math" panose="02040503050406030204" pitchFamily="18" charset="0"/>
                      </a:rPr>
                      <m:t>𝐶</m:t>
                    </m:r>
                    <m:r>
                      <a:rPr lang="en-IN" sz="2000" b="0" i="1" smtClean="0">
                        <a:latin typeface="Cambria Math" panose="02040503050406030204" pitchFamily="18" charset="0"/>
                      </a:rPr>
                      <m:t>=</m:t>
                    </m:r>
                    <m:r>
                      <a:rPr lang="en-IN" sz="2000" b="0" i="1" smtClean="0">
                        <a:latin typeface="Cambria Math" panose="02040503050406030204" pitchFamily="18" charset="0"/>
                      </a:rPr>
                      <m:t>𝐵𝑊</m:t>
                    </m:r>
                    <m:r>
                      <a:rPr lang="en-IN" sz="2000" b="0" i="1" smtClean="0">
                        <a:latin typeface="Cambria Math" panose="02040503050406030204" pitchFamily="18" charset="0"/>
                      </a:rPr>
                      <m:t>.</m:t>
                    </m:r>
                    <m:func>
                      <m:funcPr>
                        <m:ctrlPr>
                          <a:rPr lang="en-IN" sz="2000" b="0" i="1" smtClean="0">
                            <a:latin typeface="Cambria Math" panose="02040503050406030204" pitchFamily="18" charset="0"/>
                          </a:rPr>
                        </m:ctrlPr>
                      </m:funcPr>
                      <m:fName>
                        <m:sSub>
                          <m:sSubPr>
                            <m:ctrlPr>
                              <a:rPr lang="en-IN" sz="2000" b="0" i="1" smtClean="0">
                                <a:latin typeface="Cambria Math" panose="02040503050406030204" pitchFamily="18" charset="0"/>
                              </a:rPr>
                            </m:ctrlPr>
                          </m:sSubPr>
                          <m:e>
                            <m:r>
                              <m:rPr>
                                <m:sty m:val="p"/>
                              </m:rPr>
                              <a:rPr lang="en-IN" sz="2000" b="0" i="0" smtClean="0">
                                <a:latin typeface="Cambria Math" panose="02040503050406030204" pitchFamily="18" charset="0"/>
                              </a:rPr>
                              <m:t>log</m:t>
                            </m:r>
                          </m:e>
                          <m:sub>
                            <m:r>
                              <a:rPr lang="en-IN" sz="2000" b="0" i="1" smtClean="0">
                                <a:latin typeface="Cambria Math" panose="02040503050406030204" pitchFamily="18" charset="0"/>
                              </a:rPr>
                              <m:t>2</m:t>
                            </m:r>
                          </m:sub>
                        </m:sSub>
                      </m:fName>
                      <m:e>
                        <m:r>
                          <a:rPr lang="en-IN" sz="2000" b="0" i="1" smtClean="0">
                            <a:latin typeface="Cambria Math" panose="02040503050406030204" pitchFamily="18" charset="0"/>
                          </a:rPr>
                          <m:t>(1+</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𝑠</m:t>
                            </m:r>
                          </m:num>
                          <m:den>
                            <m:r>
                              <a:rPr lang="en-IN" sz="2000" b="0" i="1" smtClean="0">
                                <a:latin typeface="Cambria Math" panose="02040503050406030204" pitchFamily="18" charset="0"/>
                              </a:rPr>
                              <m:t>𝑁</m:t>
                            </m:r>
                          </m:den>
                        </m:f>
                        <m:r>
                          <a:rPr lang="en-IN" sz="2000" b="0" i="1" smtClean="0">
                            <a:latin typeface="Cambria Math" panose="02040503050406030204" pitchFamily="18" charset="0"/>
                          </a:rPr>
                          <m:t>)</m:t>
                        </m:r>
                      </m:e>
                    </m:func>
                  </m:oMath>
                </a14:m>
                <a:endParaRPr lang="en-IN" sz="2000" b="0" dirty="0">
                  <a:latin typeface="Gotham Light" pitchFamily="50" charset="0"/>
                </a:endParaRPr>
              </a:p>
              <a:p>
                <a:pPr marL="285750" indent="-285750">
                  <a:buFontTx/>
                  <a:buChar char="-"/>
                </a:pPr>
                <a:r>
                  <a:rPr lang="en-IN" sz="2000" dirty="0">
                    <a:latin typeface="Gotham Light" pitchFamily="50" charset="0"/>
                  </a:rPr>
                  <a:t>Received signal power </a:t>
                </a:r>
                <a14:m>
                  <m:oMath xmlns:m="http://schemas.openxmlformats.org/officeDocument/2006/math">
                    <m:r>
                      <a:rPr lang="en-IN" sz="2000" b="0" i="1" smtClean="0">
                        <a:latin typeface="Cambria Math" panose="02040503050406030204" pitchFamily="18" charset="0"/>
                      </a:rPr>
                      <m:t>𝑆</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𝐸</m:t>
                        </m:r>
                      </m:e>
                      <m:sub>
                        <m:r>
                          <a:rPr lang="en-IN" sz="2000" b="0" i="1" smtClean="0">
                            <a:latin typeface="Cambria Math" panose="02040503050406030204" pitchFamily="18" charset="0"/>
                          </a:rPr>
                          <m:t>𝑏</m:t>
                        </m:r>
                      </m:sub>
                    </m:sSub>
                    <m:r>
                      <a:rPr lang="en-IN" sz="2000" b="0" i="1" smtClean="0">
                        <a:latin typeface="Cambria Math" panose="02040503050406030204" pitchFamily="18" charset="0"/>
                      </a:rPr>
                      <m:t>.</m:t>
                    </m:r>
                    <m:r>
                      <a:rPr lang="en-IN" sz="2000" b="0" i="1" smtClean="0">
                        <a:latin typeface="Cambria Math" panose="02040503050406030204" pitchFamily="18" charset="0"/>
                      </a:rPr>
                      <m:t>𝑅</m:t>
                    </m:r>
                  </m:oMath>
                </a14:m>
                <a:r>
                  <a:rPr lang="en-IN" sz="2000" dirty="0">
                    <a:latin typeface="Gotham Light" pitchFamily="50" charset="0"/>
                  </a:rPr>
                  <a:t> where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𝐸</m:t>
                        </m:r>
                      </m:e>
                      <m:sub>
                        <m:r>
                          <a:rPr lang="en-IN" sz="2000" b="0" i="1" smtClean="0">
                            <a:latin typeface="Cambria Math" panose="02040503050406030204" pitchFamily="18" charset="0"/>
                          </a:rPr>
                          <m:t>𝑏</m:t>
                        </m:r>
                      </m:sub>
                    </m:sSub>
                  </m:oMath>
                </a14:m>
                <a:r>
                  <a:rPr lang="en-IN" sz="2000" dirty="0">
                    <a:latin typeface="Gotham Light" pitchFamily="50" charset="0"/>
                  </a:rPr>
                  <a:t> is the received energy per information bit, </a:t>
                </a:r>
                <a14:m>
                  <m:oMath xmlns:m="http://schemas.openxmlformats.org/officeDocument/2006/math">
                    <m:r>
                      <a:rPr lang="en-IN" sz="2000" b="0" i="1" smtClean="0">
                        <a:latin typeface="Cambria Math" panose="02040503050406030204" pitchFamily="18" charset="0"/>
                      </a:rPr>
                      <m:t>𝑅</m:t>
                    </m:r>
                  </m:oMath>
                </a14:m>
                <a:r>
                  <a:rPr lang="en-IN" sz="2000" dirty="0">
                    <a:latin typeface="Gotham Light" pitchFamily="50" charset="0"/>
                  </a:rPr>
                  <a:t> is the information rate</a:t>
                </a:r>
              </a:p>
              <a:p>
                <a:pPr marL="285750" indent="-285750">
                  <a:buFontTx/>
                  <a:buChar char="-"/>
                </a:pPr>
                <a:r>
                  <a:rPr lang="en-IN" sz="2000" dirty="0">
                    <a:latin typeface="Gotham Light" pitchFamily="50" charset="0"/>
                  </a:rPr>
                  <a:t>Further noise power </a:t>
                </a:r>
                <a14:m>
                  <m:oMath xmlns:m="http://schemas.openxmlformats.org/officeDocument/2006/math">
                    <m:r>
                      <a:rPr lang="en-IN" sz="2000" b="0" i="1" smtClean="0">
                        <a:latin typeface="Cambria Math" panose="02040503050406030204" pitchFamily="18" charset="0"/>
                      </a:rPr>
                      <m:t>𝑁</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𝑁</m:t>
                        </m:r>
                      </m:e>
                      <m:sub>
                        <m:r>
                          <a:rPr lang="en-IN" sz="2000" b="0" i="1" smtClean="0">
                            <a:latin typeface="Cambria Math" panose="02040503050406030204" pitchFamily="18" charset="0"/>
                          </a:rPr>
                          <m:t>0</m:t>
                        </m:r>
                      </m:sub>
                    </m:sSub>
                    <m:r>
                      <a:rPr lang="en-IN" sz="2000" b="0" i="1" smtClean="0">
                        <a:latin typeface="Cambria Math" panose="02040503050406030204" pitchFamily="18" charset="0"/>
                      </a:rPr>
                      <m:t>.</m:t>
                    </m:r>
                    <m:r>
                      <a:rPr lang="en-IN" sz="2000" b="0" i="1" smtClean="0">
                        <a:latin typeface="Cambria Math" panose="02040503050406030204" pitchFamily="18" charset="0"/>
                      </a:rPr>
                      <m:t>𝐵𝑊</m:t>
                    </m:r>
                  </m:oMath>
                </a14:m>
                <a:r>
                  <a:rPr lang="en-IN" sz="2000" dirty="0">
                    <a:latin typeface="Gotham Light" pitchFamily="50" charset="0"/>
                  </a:rPr>
                  <a:t> – where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𝑁</m:t>
                        </m:r>
                      </m:e>
                      <m:sub>
                        <m:r>
                          <a:rPr lang="en-IN" sz="2000" b="0" i="1" smtClean="0">
                            <a:latin typeface="Cambria Math" panose="02040503050406030204" pitchFamily="18" charset="0"/>
                          </a:rPr>
                          <m:t>0</m:t>
                        </m:r>
                      </m:sub>
                    </m:sSub>
                  </m:oMath>
                </a14:m>
                <a:r>
                  <a:rPr lang="en-IN" sz="2000" dirty="0">
                    <a:latin typeface="Gotham Light" pitchFamily="50" charset="0"/>
                  </a:rPr>
                  <a:t> is the constant noise power spectral density - </a:t>
                </a:r>
                <a14:m>
                  <m:oMath xmlns:m="http://schemas.openxmlformats.org/officeDocument/2006/math">
                    <m:r>
                      <a:rPr lang="en-IN" sz="2000" b="0" i="1" smtClean="0">
                        <a:latin typeface="Cambria Math" panose="02040503050406030204" pitchFamily="18" charset="0"/>
                      </a:rPr>
                      <m:t>𝑊</m:t>
                    </m:r>
                    <m:r>
                      <a:rPr lang="en-IN" sz="2000" b="0" i="1" smtClean="0">
                        <a:latin typeface="Cambria Math" panose="02040503050406030204" pitchFamily="18" charset="0"/>
                      </a:rPr>
                      <m:t>/</m:t>
                    </m:r>
                    <m:r>
                      <a:rPr lang="en-IN" sz="2000" b="0" i="1" smtClean="0">
                        <a:latin typeface="Cambria Math" panose="02040503050406030204" pitchFamily="18" charset="0"/>
                      </a:rPr>
                      <m:t>𝐻𝑧</m:t>
                    </m:r>
                  </m:oMath>
                </a14:m>
                <a:r>
                  <a:rPr lang="en-IN" sz="2000" dirty="0">
                    <a:latin typeface="Gotham Light" pitchFamily="50" charset="0"/>
                  </a:rPr>
                  <a:t> and </a:t>
                </a:r>
                <a14:m>
                  <m:oMath xmlns:m="http://schemas.openxmlformats.org/officeDocument/2006/math">
                    <m:r>
                      <a:rPr lang="en-IN" sz="2000" b="0" i="1" smtClean="0">
                        <a:latin typeface="Cambria Math" panose="02040503050406030204" pitchFamily="18" charset="0"/>
                      </a:rPr>
                      <m:t>𝐵𝑊</m:t>
                    </m:r>
                  </m:oMath>
                </a14:m>
                <a:r>
                  <a:rPr lang="en-IN" sz="2000" dirty="0">
                    <a:latin typeface="Gotham Light" pitchFamily="50" charset="0"/>
                  </a:rPr>
                  <a:t> is bandwidth</a:t>
                </a:r>
              </a:p>
              <a:p>
                <a:r>
                  <a:rPr lang="en-IN" sz="2000" dirty="0"/>
                  <a:t>Capacity of AWGN</a:t>
                </a:r>
              </a:p>
              <a:p>
                <a:pPr lvl="1"/>
                <a:r>
                  <a:rPr lang="en-IN" sz="1800" dirty="0"/>
                  <a:t>Single antenna channel </a:t>
                </a:r>
                <a14:m>
                  <m:oMath xmlns:m="http://schemas.openxmlformats.org/officeDocument/2006/math">
                    <m:r>
                      <a:rPr lang="en-IN" sz="1800" b="0" i="1" smtClean="0">
                        <a:latin typeface="Cambria Math" panose="02040503050406030204" pitchFamily="18" charset="0"/>
                      </a:rPr>
                      <m:t>𝑦</m:t>
                    </m:r>
                    <m:r>
                      <a:rPr lang="en-IN" sz="1800" b="0" i="1" smtClean="0">
                        <a:latin typeface="Cambria Math" panose="02040503050406030204" pitchFamily="18" charset="0"/>
                      </a:rPr>
                      <m:t>=</m:t>
                    </m:r>
                    <m:r>
                      <a:rPr lang="en-IN" sz="1800" b="0" i="1" smtClean="0">
                        <a:latin typeface="Cambria Math" panose="02040503050406030204" pitchFamily="18" charset="0"/>
                      </a:rPr>
                      <m:t>𝑥</m:t>
                    </m:r>
                    <m:r>
                      <a:rPr lang="en-IN" sz="1800" b="0" i="1" smtClean="0">
                        <a:latin typeface="Cambria Math" panose="02040503050406030204" pitchFamily="18" charset="0"/>
                      </a:rPr>
                      <m:t>+</m:t>
                    </m:r>
                    <m:r>
                      <a:rPr lang="en-IN" sz="1800" b="0" i="1" smtClean="0">
                        <a:latin typeface="Cambria Math" panose="02040503050406030204" pitchFamily="18" charset="0"/>
                      </a:rPr>
                      <m:t>𝑛</m:t>
                    </m:r>
                  </m:oMath>
                </a14:m>
                <a:r>
                  <a:rPr lang="en-IN" sz="1800" dirty="0"/>
                  <a:t> - </a:t>
                </a:r>
                <a14:m>
                  <m:oMath xmlns:m="http://schemas.openxmlformats.org/officeDocument/2006/math">
                    <m:r>
                      <a:rPr lang="en-IN" sz="1800" b="0" i="1" smtClean="0">
                        <a:latin typeface="Cambria Math" panose="02040503050406030204" pitchFamily="18" charset="0"/>
                      </a:rPr>
                      <m:t>𝑥</m:t>
                    </m:r>
                  </m:oMath>
                </a14:m>
                <a:r>
                  <a:rPr lang="en-IN" sz="1800" dirty="0"/>
                  <a:t> is a continuous signal</a:t>
                </a:r>
              </a:p>
              <a:p>
                <a:pPr lvl="1"/>
                <a:r>
                  <a:rPr lang="en-IN" sz="1800" dirty="0"/>
                  <a:t>Capacity </a:t>
                </a:r>
                <a14:m>
                  <m:oMath xmlns:m="http://schemas.openxmlformats.org/officeDocument/2006/math">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1+</m:t>
                            </m:r>
                            <m:r>
                              <a:rPr lang="en-IN" sz="1800" b="0" i="1" smtClean="0">
                                <a:latin typeface="Cambria Math" panose="02040503050406030204" pitchFamily="18" charset="0"/>
                              </a:rPr>
                              <m:t>𝑆𝑁𝑅</m:t>
                            </m:r>
                          </m:e>
                        </m:d>
                      </m:e>
                    </m:func>
                  </m:oMath>
                </a14:m>
                <a:r>
                  <a:rPr lang="en-IN" sz="1800" dirty="0"/>
                  <a:t> bps/Hz</a:t>
                </a:r>
              </a:p>
              <a:p>
                <a:r>
                  <a:rPr lang="en-IN" sz="2000" dirty="0"/>
                  <a:t>AMC helps achieve capacity using discrete constellations – M-QAM</a:t>
                </a:r>
              </a:p>
              <a:p>
                <a:r>
                  <a:rPr lang="en-IN" sz="2000" dirty="0"/>
                  <a:t>BLER – block error rate</a:t>
                </a:r>
              </a:p>
              <a:p>
                <a:pPr lvl="1"/>
                <a:r>
                  <a:rPr lang="en-IN" sz="1600" dirty="0"/>
                  <a:t>If SNR is 5 dB, capacity is 2 bps/Hz and 4-QAM achieves this capacity with BLER </a:t>
                </a:r>
                <a14:m>
                  <m:oMath xmlns:m="http://schemas.openxmlformats.org/officeDocument/2006/math">
                    <m:r>
                      <a:rPr lang="en-IN" sz="1600" b="0" i="1" smtClean="0">
                        <a:latin typeface="Cambria Math" panose="02040503050406030204" pitchFamily="18" charset="0"/>
                      </a:rPr>
                      <m:t>≈</m:t>
                    </m:r>
                  </m:oMath>
                </a14:m>
                <a:r>
                  <a:rPr lang="en-IN" sz="1600" dirty="0"/>
                  <a:t>0</a:t>
                </a:r>
              </a:p>
              <a:p>
                <a:pPr lvl="1"/>
                <a:r>
                  <a:rPr lang="en-IN" sz="1600" dirty="0"/>
                  <a:t>If the transmission uses more bits than the capacity diagram for the given SNR, then the BER will increase</a:t>
                </a:r>
              </a:p>
              <a:p>
                <a:r>
                  <a:rPr lang="en-IN" sz="2000" dirty="0"/>
                  <a:t>Idea of switching modulation according to SNR is called adaptive modulation</a:t>
                </a:r>
              </a:p>
              <a:p>
                <a:r>
                  <a:rPr lang="en-IN" sz="2000" dirty="0"/>
                  <a:t>All the points on the capacity curve are achieved using adaptive modulation and error control coding schemes</a:t>
                </a:r>
              </a:p>
              <a:p>
                <a:r>
                  <a:rPr lang="en-IN" sz="2000" dirty="0"/>
                  <a:t>Capacity achieving transceiver block diagram</a:t>
                </a:r>
              </a:p>
              <a:p>
                <a:r>
                  <a:rPr lang="en-IN" sz="2000" dirty="0"/>
                  <a:t>FEC Encoder adds parity bits for error control and correction for low BLER</a:t>
                </a:r>
              </a:p>
              <a:p>
                <a:endParaRPr lang="en-IN" sz="2000" dirty="0"/>
              </a:p>
              <a:p>
                <a:endParaRPr lang="en-IN" sz="2000" dirty="0"/>
              </a:p>
              <a:p>
                <a:endParaRPr lang="en-IN" sz="2000" dirty="0"/>
              </a:p>
              <a:p>
                <a:r>
                  <a:rPr lang="en-IN" sz="2000" dirty="0"/>
                  <a:t>FEC encoder code rate = </a:t>
                </a:r>
                <a14:m>
                  <m:oMath xmlns:m="http://schemas.openxmlformats.org/officeDocument/2006/math">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𝑁𝑢𝑚𝑏𝑒𝑟</m:t>
                        </m:r>
                        <m:r>
                          <a:rPr lang="en-IN" sz="2000" b="0" i="1" smtClean="0">
                            <a:latin typeface="Cambria Math" panose="02040503050406030204" pitchFamily="18" charset="0"/>
                          </a:rPr>
                          <m:t> </m:t>
                        </m:r>
                        <m:r>
                          <a:rPr lang="en-IN" sz="2000" b="0" i="1" smtClean="0">
                            <a:latin typeface="Cambria Math" panose="02040503050406030204" pitchFamily="18" charset="0"/>
                          </a:rPr>
                          <m:t>𝑜𝑓</m:t>
                        </m:r>
                        <m:r>
                          <a:rPr lang="en-IN" sz="2000" b="0" i="1" smtClean="0">
                            <a:latin typeface="Cambria Math" panose="02040503050406030204" pitchFamily="18" charset="0"/>
                          </a:rPr>
                          <m:t> </m:t>
                        </m:r>
                        <m:r>
                          <a:rPr lang="en-IN" sz="2000" b="0" i="1" smtClean="0">
                            <a:latin typeface="Cambria Math" panose="02040503050406030204" pitchFamily="18" charset="0"/>
                          </a:rPr>
                          <m:t>𝐹𝐸𝐶</m:t>
                        </m:r>
                        <m:r>
                          <a:rPr lang="en-IN" sz="2000" b="0" i="1" smtClean="0">
                            <a:latin typeface="Cambria Math" panose="02040503050406030204" pitchFamily="18" charset="0"/>
                          </a:rPr>
                          <m:t> </m:t>
                        </m:r>
                        <m:r>
                          <a:rPr lang="en-IN" sz="2000" b="0" i="1" smtClean="0">
                            <a:latin typeface="Cambria Math" panose="02040503050406030204" pitchFamily="18" charset="0"/>
                          </a:rPr>
                          <m:t>𝑖𝑛𝑝𝑢𝑡</m:t>
                        </m:r>
                        <m:r>
                          <a:rPr lang="en-IN" sz="2000" b="0" i="1" smtClean="0">
                            <a:latin typeface="Cambria Math" panose="02040503050406030204" pitchFamily="18" charset="0"/>
                          </a:rPr>
                          <m:t> </m:t>
                        </m:r>
                        <m:r>
                          <a:rPr lang="en-IN" sz="2000" b="0" i="1" smtClean="0">
                            <a:latin typeface="Cambria Math" panose="02040503050406030204" pitchFamily="18" charset="0"/>
                          </a:rPr>
                          <m:t>𝑏𝑖𝑡𝑠</m:t>
                        </m:r>
                      </m:num>
                      <m:den>
                        <m:r>
                          <a:rPr lang="en-IN" sz="2000" b="0" i="1" smtClean="0">
                            <a:latin typeface="Cambria Math" panose="02040503050406030204" pitchFamily="18" charset="0"/>
                          </a:rPr>
                          <m:t>𝑁𝑢𝑚𝑏𝑒𝑟</m:t>
                        </m:r>
                        <m:r>
                          <a:rPr lang="en-IN" sz="2000" i="1">
                            <a:latin typeface="Cambria Math" panose="02040503050406030204" pitchFamily="18" charset="0"/>
                          </a:rPr>
                          <m:t>𝑜𝑓</m:t>
                        </m:r>
                        <m:r>
                          <a:rPr lang="en-IN" sz="2000" i="1">
                            <a:latin typeface="Cambria Math" panose="02040503050406030204" pitchFamily="18" charset="0"/>
                          </a:rPr>
                          <m:t> </m:t>
                        </m:r>
                        <m:r>
                          <a:rPr lang="en-IN" sz="2000" i="1">
                            <a:latin typeface="Cambria Math" panose="02040503050406030204" pitchFamily="18" charset="0"/>
                          </a:rPr>
                          <m:t>𝐹𝐸𝐶</m:t>
                        </m:r>
                        <m:r>
                          <a:rPr lang="en-IN" sz="2000" i="1">
                            <a:latin typeface="Cambria Math" panose="02040503050406030204" pitchFamily="18" charset="0"/>
                          </a:rPr>
                          <m:t> </m:t>
                        </m:r>
                        <m:r>
                          <a:rPr lang="en-IN" sz="2000" i="1">
                            <a:latin typeface="Cambria Math" panose="02040503050406030204" pitchFamily="18" charset="0"/>
                          </a:rPr>
                          <m:t>𝑜𝑢𝑡𝑝𝑢𝑡</m:t>
                        </m:r>
                        <m:r>
                          <a:rPr lang="en-IN" sz="2000" i="1">
                            <a:latin typeface="Cambria Math" panose="02040503050406030204" pitchFamily="18" charset="0"/>
                          </a:rPr>
                          <m:t> </m:t>
                        </m:r>
                        <m:r>
                          <a:rPr lang="en-IN" sz="2000" i="1">
                            <a:latin typeface="Cambria Math" panose="02040503050406030204" pitchFamily="18" charset="0"/>
                          </a:rPr>
                          <m:t>𝑏𝑖𝑡𝑠</m:t>
                        </m:r>
                        <m:r>
                          <m:rPr>
                            <m:nor/>
                          </m:rPr>
                          <a:rPr lang="en-IN" sz="2000" dirty="0"/>
                          <m:t> </m:t>
                        </m:r>
                      </m:den>
                    </m:f>
                  </m:oMath>
                </a14:m>
                <a:endParaRPr lang="en-IN" sz="2000" dirty="0"/>
              </a:p>
              <a:p>
                <a:r>
                  <a:rPr lang="en-IN" sz="2000" dirty="0"/>
                  <a:t>FEC encoder code rate is always </a:t>
                </a:r>
                <a14:m>
                  <m:oMath xmlns:m="http://schemas.openxmlformats.org/officeDocument/2006/math">
                    <m:r>
                      <a:rPr lang="en-IN" sz="2000" b="0" i="1" smtClean="0">
                        <a:latin typeface="Cambria Math" panose="02040503050406030204" pitchFamily="18" charset="0"/>
                      </a:rPr>
                      <m:t>≤1</m:t>
                    </m:r>
                  </m:oMath>
                </a14:m>
                <a:endParaRPr lang="en-IN" sz="2000" dirty="0"/>
              </a:p>
              <a:p>
                <a:r>
                  <a:rPr lang="en-IN" sz="2000" dirty="0"/>
                  <a:t>5G NR uses capacity achieving LDPC – low density parity check – codes</a:t>
                </a:r>
              </a:p>
              <a:p>
                <a:r>
                  <a:rPr lang="en-IN" sz="2000" dirty="0"/>
                  <a:t>Capacity achieving means – achieving a low BLER with reasonable code block length at a reasonable SNR offset from the capacity curve</a:t>
                </a:r>
              </a:p>
              <a:p>
                <a:r>
                  <a:rPr lang="en-IN" sz="2000" dirty="0"/>
                  <a:t>AMC achieves capacity by switching modulation and code rate</a:t>
                </a:r>
              </a:p>
            </p:txBody>
          </p:sp>
        </mc:Choice>
        <mc:Fallback xmlns="">
          <p:sp>
            <p:nvSpPr>
              <p:cNvPr id="3" name="Content Placeholder 2">
                <a:extLst>
                  <a:ext uri="{FF2B5EF4-FFF2-40B4-BE49-F238E27FC236}">
                    <a16:creationId xmlns:a16="http://schemas.microsoft.com/office/drawing/2014/main" id="{D59258EB-4423-A698-5E71-AB2D80E569E3}"/>
                  </a:ext>
                </a:extLst>
              </p:cNvPr>
              <p:cNvSpPr>
                <a:spLocks noGrp="1" noRot="1" noChangeAspect="1" noMove="1" noResize="1" noEditPoints="1" noAdjustHandles="1" noChangeArrowheads="1" noChangeShapeType="1" noTextEdit="1"/>
              </p:cNvSpPr>
              <p:nvPr>
                <p:ph sz="quarter" idx="10"/>
              </p:nvPr>
            </p:nvSpPr>
            <p:spPr>
              <a:xfrm>
                <a:off x="213644" y="550862"/>
                <a:ext cx="8164831" cy="6202275"/>
              </a:xfrm>
              <a:blipFill>
                <a:blip r:embed="rId2"/>
                <a:stretch>
                  <a:fillRect l="-224" t="-491" r="-75"/>
                </a:stretch>
              </a:blipFill>
            </p:spPr>
            <p:txBody>
              <a:bodyPr/>
              <a:lstStyle/>
              <a:p>
                <a:r>
                  <a:rPr lang="en-IN">
                    <a:noFill/>
                  </a:rPr>
                  <a:t> </a:t>
                </a:r>
              </a:p>
            </p:txBody>
          </p:sp>
        </mc:Fallback>
      </mc:AlternateContent>
      <p:grpSp>
        <p:nvGrpSpPr>
          <p:cNvPr id="14" name="Group 13">
            <a:extLst>
              <a:ext uri="{FF2B5EF4-FFF2-40B4-BE49-F238E27FC236}">
                <a16:creationId xmlns:a16="http://schemas.microsoft.com/office/drawing/2014/main" id="{A54654AD-DA44-C8CB-C298-329EED8BFA3B}"/>
              </a:ext>
            </a:extLst>
          </p:cNvPr>
          <p:cNvGrpSpPr/>
          <p:nvPr/>
        </p:nvGrpSpPr>
        <p:grpSpPr>
          <a:xfrm>
            <a:off x="8480789" y="1006153"/>
            <a:ext cx="3833127" cy="3211302"/>
            <a:chOff x="8145229" y="1190711"/>
            <a:chExt cx="3833127" cy="3211302"/>
          </a:xfrm>
        </p:grpSpPr>
        <p:sp>
          <p:nvSpPr>
            <p:cNvPr id="10" name="TextBox 9">
              <a:extLst>
                <a:ext uri="{FF2B5EF4-FFF2-40B4-BE49-F238E27FC236}">
                  <a16:creationId xmlns:a16="http://schemas.microsoft.com/office/drawing/2014/main" id="{424AE740-CEAE-BA0D-CC21-FD92FCD8F61B}"/>
                </a:ext>
              </a:extLst>
            </p:cNvPr>
            <p:cNvSpPr txBox="1"/>
            <p:nvPr/>
          </p:nvSpPr>
          <p:spPr>
            <a:xfrm>
              <a:off x="8293462" y="4125014"/>
              <a:ext cx="3684894" cy="276999"/>
            </a:xfrm>
            <a:prstGeom prst="rect">
              <a:avLst/>
            </a:prstGeom>
            <a:noFill/>
          </p:spPr>
          <p:txBody>
            <a:bodyPr wrap="square" rtlCol="0">
              <a:spAutoFit/>
            </a:bodyPr>
            <a:lstStyle/>
            <a:p>
              <a:r>
                <a:rPr lang="en-IN" sz="1200" dirty="0">
                  <a:latin typeface="Gotham Light" pitchFamily="50" charset="0"/>
                </a:rPr>
                <a:t>Wireless Channel Spectral Efficiency – Capacity Curve</a:t>
              </a:r>
            </a:p>
          </p:txBody>
        </p:sp>
        <p:pic>
          <p:nvPicPr>
            <p:cNvPr id="13" name="Picture 12">
              <a:extLst>
                <a:ext uri="{FF2B5EF4-FFF2-40B4-BE49-F238E27FC236}">
                  <a16:creationId xmlns:a16="http://schemas.microsoft.com/office/drawing/2014/main" id="{0904EB2F-B34D-8D95-5E56-45C930D2EB04}"/>
                </a:ext>
              </a:extLst>
            </p:cNvPr>
            <p:cNvPicPr>
              <a:picLocks noChangeAspect="1"/>
            </p:cNvPicPr>
            <p:nvPr/>
          </p:nvPicPr>
          <p:blipFill>
            <a:blip r:embed="rId3"/>
            <a:stretch>
              <a:fillRect/>
            </a:stretch>
          </p:blipFill>
          <p:spPr>
            <a:xfrm>
              <a:off x="8145229" y="1190711"/>
              <a:ext cx="3684895" cy="2961691"/>
            </a:xfrm>
            <a:prstGeom prst="rect">
              <a:avLst/>
            </a:prstGeom>
          </p:spPr>
        </p:pic>
      </p:grpSp>
      <p:pic>
        <p:nvPicPr>
          <p:cNvPr id="16" name="Picture 15">
            <a:extLst>
              <a:ext uri="{FF2B5EF4-FFF2-40B4-BE49-F238E27FC236}">
                <a16:creationId xmlns:a16="http://schemas.microsoft.com/office/drawing/2014/main" id="{436317F0-581E-1106-364C-08AE2E6B3401}"/>
              </a:ext>
            </a:extLst>
          </p:cNvPr>
          <p:cNvPicPr>
            <a:picLocks noChangeAspect="1"/>
          </p:cNvPicPr>
          <p:nvPr/>
        </p:nvPicPr>
        <p:blipFill>
          <a:blip r:embed="rId4"/>
          <a:stretch>
            <a:fillRect/>
          </a:stretch>
        </p:blipFill>
        <p:spPr>
          <a:xfrm>
            <a:off x="369640" y="4622186"/>
            <a:ext cx="5726360" cy="772762"/>
          </a:xfrm>
          <a:prstGeom prst="rect">
            <a:avLst/>
          </a:prstGeom>
        </p:spPr>
      </p:pic>
    </p:spTree>
    <p:extLst>
      <p:ext uri="{BB962C8B-B14F-4D97-AF65-F5344CB8AC3E}">
        <p14:creationId xmlns:p14="http://schemas.microsoft.com/office/powerpoint/2010/main" val="379743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83E4-6397-4B39-6AEB-6FC114C76992}"/>
              </a:ext>
            </a:extLst>
          </p:cNvPr>
          <p:cNvSpPr>
            <a:spLocks noGrp="1"/>
          </p:cNvSpPr>
          <p:nvPr>
            <p:ph type="title"/>
          </p:nvPr>
        </p:nvSpPr>
        <p:spPr/>
        <p:txBody>
          <a:bodyPr/>
          <a:lstStyle/>
          <a:p>
            <a:r>
              <a:rPr lang="en-IN" dirty="0"/>
              <a:t>Question</a:t>
            </a:r>
          </a:p>
        </p:txBody>
      </p:sp>
      <p:sp>
        <p:nvSpPr>
          <p:cNvPr id="3" name="Content Placeholder 2">
            <a:extLst>
              <a:ext uri="{FF2B5EF4-FFF2-40B4-BE49-F238E27FC236}">
                <a16:creationId xmlns:a16="http://schemas.microsoft.com/office/drawing/2014/main" id="{D49E2599-A13D-80ED-C84D-539AA8833279}"/>
              </a:ext>
            </a:extLst>
          </p:cNvPr>
          <p:cNvSpPr>
            <a:spLocks noGrp="1"/>
          </p:cNvSpPr>
          <p:nvPr>
            <p:ph sz="quarter" idx="10"/>
          </p:nvPr>
        </p:nvSpPr>
        <p:spPr/>
        <p:txBody>
          <a:bodyPr/>
          <a:lstStyle/>
          <a:p>
            <a:r>
              <a:rPr lang="en-IN" dirty="0"/>
              <a:t>lec1_5G_spectrum_print </a:t>
            </a:r>
            <a:r>
              <a:rPr lang="en-IN" dirty="0">
                <a:sym typeface="Wingdings" panose="05000000000000000000" pitchFamily="2" charset="2"/>
              </a:rPr>
              <a:t>page/slide 11/12 (week-1)</a:t>
            </a:r>
          </a:p>
          <a:p>
            <a:pPr lvl="1"/>
            <a:endParaRPr lang="en-IN" dirty="0"/>
          </a:p>
        </p:txBody>
      </p:sp>
      <p:sp>
        <p:nvSpPr>
          <p:cNvPr id="4" name="Rectangle 3">
            <a:extLst>
              <a:ext uri="{FF2B5EF4-FFF2-40B4-BE49-F238E27FC236}">
                <a16:creationId xmlns:a16="http://schemas.microsoft.com/office/drawing/2014/main" id="{D158CE35-6DD4-61FB-CD7B-D5BB6E6734F2}"/>
              </a:ext>
            </a:extLst>
          </p:cNvPr>
          <p:cNvSpPr/>
          <p:nvPr/>
        </p:nvSpPr>
        <p:spPr>
          <a:xfrm>
            <a:off x="1697820" y="1996580"/>
            <a:ext cx="2382474" cy="1610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3/4  Code Rate</a:t>
            </a:r>
          </a:p>
        </p:txBody>
      </p:sp>
      <p:sp>
        <p:nvSpPr>
          <p:cNvPr id="5" name="Arrow: Right 4">
            <a:extLst>
              <a:ext uri="{FF2B5EF4-FFF2-40B4-BE49-F238E27FC236}">
                <a16:creationId xmlns:a16="http://schemas.microsoft.com/office/drawing/2014/main" id="{A77E65CD-156D-BD70-A1D6-E62CA919B154}"/>
              </a:ext>
            </a:extLst>
          </p:cNvPr>
          <p:cNvSpPr/>
          <p:nvPr/>
        </p:nvSpPr>
        <p:spPr>
          <a:xfrm>
            <a:off x="439472" y="2567031"/>
            <a:ext cx="1258348" cy="3691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EDA380D-22F4-6F9B-0B72-F2445406F3F2}"/>
              </a:ext>
            </a:extLst>
          </p:cNvPr>
          <p:cNvSpPr txBox="1"/>
          <p:nvPr/>
        </p:nvSpPr>
        <p:spPr>
          <a:xfrm>
            <a:off x="596904" y="2347710"/>
            <a:ext cx="973382" cy="276999"/>
          </a:xfrm>
          <a:prstGeom prst="rect">
            <a:avLst/>
          </a:prstGeom>
          <a:noFill/>
        </p:spPr>
        <p:txBody>
          <a:bodyPr wrap="square" rtlCol="0">
            <a:spAutoFit/>
          </a:bodyPr>
          <a:lstStyle/>
          <a:p>
            <a:r>
              <a:rPr lang="en-IN" sz="1200" dirty="0">
                <a:latin typeface="Gotham Light" pitchFamily="50" charset="0"/>
              </a:rPr>
              <a:t>3-bits</a:t>
            </a:r>
          </a:p>
        </p:txBody>
      </p:sp>
      <p:sp>
        <p:nvSpPr>
          <p:cNvPr id="7" name="Arrow: Right 6">
            <a:extLst>
              <a:ext uri="{FF2B5EF4-FFF2-40B4-BE49-F238E27FC236}">
                <a16:creationId xmlns:a16="http://schemas.microsoft.com/office/drawing/2014/main" id="{D05AE905-1B5A-FB29-AF63-C47B3C296A5E}"/>
              </a:ext>
            </a:extLst>
          </p:cNvPr>
          <p:cNvSpPr/>
          <p:nvPr/>
        </p:nvSpPr>
        <p:spPr>
          <a:xfrm>
            <a:off x="3993078" y="2567031"/>
            <a:ext cx="2184465" cy="3691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DD9F333-B7C3-ACEE-9CDA-7C708BA67331}"/>
              </a:ext>
            </a:extLst>
          </p:cNvPr>
          <p:cNvSpPr txBox="1"/>
          <p:nvPr/>
        </p:nvSpPr>
        <p:spPr>
          <a:xfrm>
            <a:off x="4719114" y="2377824"/>
            <a:ext cx="632500" cy="276999"/>
          </a:xfrm>
          <a:prstGeom prst="rect">
            <a:avLst/>
          </a:prstGeom>
          <a:noFill/>
        </p:spPr>
        <p:txBody>
          <a:bodyPr wrap="square" rtlCol="0">
            <a:spAutoFit/>
          </a:bodyPr>
          <a:lstStyle/>
          <a:p>
            <a:r>
              <a:rPr lang="en-IN" sz="1200" dirty="0">
                <a:latin typeface="Gotham Light" pitchFamily="50" charset="0"/>
              </a:rPr>
              <a:t>4-bits</a:t>
            </a:r>
          </a:p>
        </p:txBody>
      </p:sp>
      <p:grpSp>
        <p:nvGrpSpPr>
          <p:cNvPr id="11" name="Group 10">
            <a:extLst>
              <a:ext uri="{FF2B5EF4-FFF2-40B4-BE49-F238E27FC236}">
                <a16:creationId xmlns:a16="http://schemas.microsoft.com/office/drawing/2014/main" id="{3351562B-95D5-939D-A029-2BA50166A82D}"/>
              </a:ext>
            </a:extLst>
          </p:cNvPr>
          <p:cNvGrpSpPr/>
          <p:nvPr/>
        </p:nvGrpSpPr>
        <p:grpSpPr>
          <a:xfrm>
            <a:off x="8268790" y="2910367"/>
            <a:ext cx="1637251" cy="1359015"/>
            <a:chOff x="7768206" y="829912"/>
            <a:chExt cx="2013357" cy="1610686"/>
          </a:xfrm>
        </p:grpSpPr>
        <p:sp>
          <p:nvSpPr>
            <p:cNvPr id="9" name="Rectangle 8">
              <a:extLst>
                <a:ext uri="{FF2B5EF4-FFF2-40B4-BE49-F238E27FC236}">
                  <a16:creationId xmlns:a16="http://schemas.microsoft.com/office/drawing/2014/main" id="{943654E1-8D0B-AF56-A604-E81A6EC73A6F}"/>
                </a:ext>
              </a:extLst>
            </p:cNvPr>
            <p:cNvSpPr/>
            <p:nvPr/>
          </p:nvSpPr>
          <p:spPr>
            <a:xfrm>
              <a:off x="7768206" y="829912"/>
              <a:ext cx="2013357" cy="1610686"/>
            </a:xfrm>
            <a:prstGeom prst="rect">
              <a:avLst/>
            </a:prstGeom>
            <a:solidFill>
              <a:schemeClr val="tx2">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01D5CA31-917E-CC37-440F-43CB8C58A160}"/>
                </a:ext>
              </a:extLst>
            </p:cNvPr>
            <p:cNvPicPr>
              <a:picLocks noChangeAspect="1"/>
            </p:cNvPicPr>
            <p:nvPr/>
          </p:nvPicPr>
          <p:blipFill>
            <a:blip r:embed="rId2"/>
            <a:stretch>
              <a:fillRect/>
            </a:stretch>
          </p:blipFill>
          <p:spPr>
            <a:xfrm>
              <a:off x="7852129" y="890009"/>
              <a:ext cx="1854448" cy="1490491"/>
            </a:xfrm>
            <a:prstGeom prst="rect">
              <a:avLst/>
            </a:prstGeom>
          </p:spPr>
        </p:pic>
      </p:grpSp>
      <p:sp>
        <p:nvSpPr>
          <p:cNvPr id="12" name="TextBox 11">
            <a:extLst>
              <a:ext uri="{FF2B5EF4-FFF2-40B4-BE49-F238E27FC236}">
                <a16:creationId xmlns:a16="http://schemas.microsoft.com/office/drawing/2014/main" id="{F3E00A59-DD29-A043-D63C-28C360853DD0}"/>
              </a:ext>
            </a:extLst>
          </p:cNvPr>
          <p:cNvSpPr txBox="1"/>
          <p:nvPr/>
        </p:nvSpPr>
        <p:spPr>
          <a:xfrm>
            <a:off x="9650255" y="1910927"/>
            <a:ext cx="2570963" cy="1077218"/>
          </a:xfrm>
          <a:prstGeom prst="rect">
            <a:avLst/>
          </a:prstGeom>
          <a:noFill/>
        </p:spPr>
        <p:txBody>
          <a:bodyPr wrap="square" rtlCol="0">
            <a:spAutoFit/>
          </a:bodyPr>
          <a:lstStyle/>
          <a:p>
            <a:r>
              <a:rPr lang="en-IN" sz="1600" dirty="0">
                <a:solidFill>
                  <a:srgbClr val="FF0000"/>
                </a:solidFill>
                <a:latin typeface="Gotham Light" pitchFamily="50" charset="0"/>
              </a:rPr>
              <a:t>How many bits transmitted per second per hertz @SNR 2.5 dB? </a:t>
            </a:r>
          </a:p>
          <a:p>
            <a:r>
              <a:rPr lang="en-IN" sz="1600" dirty="0">
                <a:solidFill>
                  <a:srgbClr val="00B050"/>
                </a:solidFill>
                <a:latin typeface="Gotham Light" pitchFamily="50" charset="0"/>
              </a:rPr>
              <a:t>2 bps/Hz or 1.5 bps/Hz</a:t>
            </a:r>
          </a:p>
        </p:txBody>
      </p:sp>
      <p:sp>
        <p:nvSpPr>
          <p:cNvPr id="13" name="Rectangle 12">
            <a:extLst>
              <a:ext uri="{FF2B5EF4-FFF2-40B4-BE49-F238E27FC236}">
                <a16:creationId xmlns:a16="http://schemas.microsoft.com/office/drawing/2014/main" id="{8BDC7DD6-4942-190A-3A86-F87380427BAC}"/>
              </a:ext>
            </a:extLst>
          </p:cNvPr>
          <p:cNvSpPr/>
          <p:nvPr/>
        </p:nvSpPr>
        <p:spPr>
          <a:xfrm>
            <a:off x="6177543" y="1946246"/>
            <a:ext cx="1950170" cy="1610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Modulation and Transmission</a:t>
            </a:r>
          </a:p>
        </p:txBody>
      </p:sp>
      <p:grpSp>
        <p:nvGrpSpPr>
          <p:cNvPr id="19" name="Group 18">
            <a:extLst>
              <a:ext uri="{FF2B5EF4-FFF2-40B4-BE49-F238E27FC236}">
                <a16:creationId xmlns:a16="http://schemas.microsoft.com/office/drawing/2014/main" id="{EFCF7F48-E740-E14E-50C9-58610F0F3948}"/>
              </a:ext>
            </a:extLst>
          </p:cNvPr>
          <p:cNvGrpSpPr/>
          <p:nvPr/>
        </p:nvGrpSpPr>
        <p:grpSpPr>
          <a:xfrm>
            <a:off x="8087683" y="2137962"/>
            <a:ext cx="1599019" cy="717769"/>
            <a:chOff x="9116283" y="2280812"/>
            <a:chExt cx="1599019" cy="717769"/>
          </a:xfrm>
        </p:grpSpPr>
        <p:pic>
          <p:nvPicPr>
            <p:cNvPr id="17" name="Picture 16">
              <a:extLst>
                <a:ext uri="{FF2B5EF4-FFF2-40B4-BE49-F238E27FC236}">
                  <a16:creationId xmlns:a16="http://schemas.microsoft.com/office/drawing/2014/main" id="{EE8C1DB4-55C3-DBF1-9D7E-0937888C68E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49350" y="2280812"/>
              <a:ext cx="765952" cy="711470"/>
            </a:xfrm>
            <a:prstGeom prst="rect">
              <a:avLst/>
            </a:prstGeom>
          </p:spPr>
        </p:pic>
        <p:sp>
          <p:nvSpPr>
            <p:cNvPr id="18" name="Rectangle 17">
              <a:extLst>
                <a:ext uri="{FF2B5EF4-FFF2-40B4-BE49-F238E27FC236}">
                  <a16:creationId xmlns:a16="http://schemas.microsoft.com/office/drawing/2014/main" id="{DD2C89B5-8768-DA3A-6AB3-83C011D0229A}"/>
                </a:ext>
              </a:extLst>
            </p:cNvPr>
            <p:cNvSpPr/>
            <p:nvPr/>
          </p:nvSpPr>
          <p:spPr>
            <a:xfrm>
              <a:off x="9116283" y="2934227"/>
              <a:ext cx="1241447" cy="643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4" name="TextBox 23">
            <a:extLst>
              <a:ext uri="{FF2B5EF4-FFF2-40B4-BE49-F238E27FC236}">
                <a16:creationId xmlns:a16="http://schemas.microsoft.com/office/drawing/2014/main" id="{1DF6C60D-E97C-F7A1-69F2-3384A0365419}"/>
              </a:ext>
            </a:extLst>
          </p:cNvPr>
          <p:cNvSpPr txBox="1"/>
          <p:nvPr/>
        </p:nvSpPr>
        <p:spPr>
          <a:xfrm>
            <a:off x="7580316" y="4269382"/>
            <a:ext cx="3014198" cy="646331"/>
          </a:xfrm>
          <a:prstGeom prst="rect">
            <a:avLst/>
          </a:prstGeom>
          <a:noFill/>
        </p:spPr>
        <p:txBody>
          <a:bodyPr wrap="square" rtlCol="0">
            <a:spAutoFit/>
          </a:bodyPr>
          <a:lstStyle/>
          <a:p>
            <a:r>
              <a:rPr lang="en-IN" sz="1200" dirty="0">
                <a:latin typeface="Gotham Light" pitchFamily="50" charset="0"/>
              </a:rPr>
              <a:t>Capacity Curve says @2.5 dB  SNR – channel transmission error-free capacity is 1.5 bps/Hz (BLER~0)</a:t>
            </a:r>
          </a:p>
        </p:txBody>
      </p:sp>
    </p:spTree>
    <p:extLst>
      <p:ext uri="{BB962C8B-B14F-4D97-AF65-F5344CB8AC3E}">
        <p14:creationId xmlns:p14="http://schemas.microsoft.com/office/powerpoint/2010/main" val="102864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3235-C720-21BD-8908-0090B026BB87}"/>
              </a:ext>
            </a:extLst>
          </p:cNvPr>
          <p:cNvSpPr>
            <a:spLocks noGrp="1"/>
          </p:cNvSpPr>
          <p:nvPr>
            <p:ph type="title"/>
          </p:nvPr>
        </p:nvSpPr>
        <p:spPr/>
        <p:txBody>
          <a:bodyPr/>
          <a:lstStyle/>
          <a:p>
            <a:r>
              <a:rPr lang="en-IN" dirty="0"/>
              <a:t>AMC Implementation in 5G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1E03E9-FD24-0D67-3443-5DF8FE548551}"/>
                  </a:ext>
                </a:extLst>
              </p:cNvPr>
              <p:cNvSpPr>
                <a:spLocks noGrp="1"/>
              </p:cNvSpPr>
              <p:nvPr>
                <p:ph sz="quarter" idx="10"/>
              </p:nvPr>
            </p:nvSpPr>
            <p:spPr>
              <a:xfrm>
                <a:off x="213644" y="550863"/>
                <a:ext cx="7646839" cy="5952594"/>
              </a:xfrm>
            </p:spPr>
            <p:txBody>
              <a:bodyPr/>
              <a:lstStyle/>
              <a:p>
                <a:r>
                  <a:rPr lang="en-IN" sz="2000" dirty="0"/>
                  <a:t>UEs report </a:t>
                </a:r>
                <a:r>
                  <a:rPr lang="en-IN" sz="2000" i="1" dirty="0"/>
                  <a:t>MCS</a:t>
                </a:r>
                <a:r>
                  <a:rPr lang="en-IN" sz="2000" dirty="0"/>
                  <a:t> – Modulation and Coding Scheme – to the BS instead of SNR</a:t>
                </a:r>
              </a:p>
              <a:p>
                <a14:m>
                  <m:oMath xmlns:m="http://schemas.openxmlformats.org/officeDocument/2006/math">
                    <m:r>
                      <a:rPr lang="en-IN" sz="2000" i="1" dirty="0" smtClean="0">
                        <a:latin typeface="Cambria Math" panose="02040503050406030204" pitchFamily="18" charset="0"/>
                      </a:rPr>
                      <m:t>𝑇𝑎𝑟𝑔𝑒𝑡</m:t>
                    </m:r>
                    <m:r>
                      <a:rPr lang="en-IN" sz="2000" i="1" dirty="0">
                        <a:latin typeface="Cambria Math" panose="02040503050406030204" pitchFamily="18" charset="0"/>
                      </a:rPr>
                      <m:t> </m:t>
                    </m:r>
                    <m:r>
                      <a:rPr lang="en-IN" sz="2000" i="1" dirty="0" smtClean="0">
                        <a:latin typeface="Cambria Math" panose="02040503050406030204" pitchFamily="18" charset="0"/>
                      </a:rPr>
                      <m:t>𝐶𝑜𝑑</m:t>
                    </m:r>
                    <m:r>
                      <a:rPr lang="en-IN" sz="2000" i="1" dirty="0">
                        <a:latin typeface="Cambria Math" panose="02040503050406030204" pitchFamily="18" charset="0"/>
                      </a:rPr>
                      <m:t>𝑒</m:t>
                    </m:r>
                    <m:r>
                      <a:rPr lang="en-IN" sz="2000" b="0" i="0" dirty="0" smtClean="0">
                        <a:latin typeface="Cambria Math" panose="02040503050406030204" pitchFamily="18" charset="0"/>
                      </a:rPr>
                      <m:t> </m:t>
                    </m:r>
                    <m:r>
                      <a:rPr lang="en-IN" sz="2000" b="0" i="1" dirty="0" smtClean="0">
                        <a:latin typeface="Cambria Math" panose="02040503050406030204" pitchFamily="18" charset="0"/>
                      </a:rPr>
                      <m:t>𝑅𝑎𝑡𝑒</m:t>
                    </m:r>
                    <m:r>
                      <a:rPr lang="en-IN" sz="2000" b="0" i="1" dirty="0" smtClean="0">
                        <a:latin typeface="Cambria Math" panose="02040503050406030204" pitchFamily="18" charset="0"/>
                      </a:rPr>
                      <m:t> </m:t>
                    </m:r>
                    <m:r>
                      <a:rPr lang="en-IN" sz="2000" b="0" i="1" dirty="0" smtClean="0">
                        <a:latin typeface="Cambria Math" panose="02040503050406030204" pitchFamily="18" charset="0"/>
                      </a:rPr>
                      <m:t>𝑅</m:t>
                    </m:r>
                    <m:r>
                      <a:rPr lang="en-IN" sz="2000" b="0" i="1" dirty="0" smtClean="0">
                        <a:latin typeface="Cambria Math" panose="02040503050406030204" pitchFamily="18" charset="0"/>
                      </a:rPr>
                      <m:t>×1024=120</m:t>
                    </m:r>
                  </m:oMath>
                </a14:m>
                <a:r>
                  <a:rPr lang="en-IN" sz="2000" i="1" dirty="0"/>
                  <a:t> (for the first row in the table)</a:t>
                </a:r>
                <a14:m>
                  <m:oMath xmlns:m="http://schemas.openxmlformats.org/officeDocument/2006/math">
                    <m:r>
                      <a:rPr lang="en-IN" sz="2000" b="0" i="1" smtClean="0">
                        <a:latin typeface="Cambria Math" panose="02040503050406030204" pitchFamily="18" charset="0"/>
                      </a:rPr>
                      <m:t>⇒</m:t>
                    </m:r>
                    <m:r>
                      <a:rPr lang="en-IN" sz="2000" b="0" i="1" smtClean="0">
                        <a:latin typeface="Cambria Math" panose="02040503050406030204" pitchFamily="18" charset="0"/>
                      </a:rPr>
                      <m:t>𝑅</m:t>
                    </m:r>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120</m:t>
                        </m:r>
                      </m:num>
                      <m:den>
                        <m:r>
                          <a:rPr lang="en-IN" sz="2000" b="0" i="1" smtClean="0">
                            <a:latin typeface="Cambria Math" panose="02040503050406030204" pitchFamily="18" charset="0"/>
                          </a:rPr>
                          <m:t>1024</m:t>
                        </m:r>
                      </m:den>
                    </m:f>
                  </m:oMath>
                </a14:m>
                <a:endParaRPr lang="en-IN" sz="2000" b="0" i="1" dirty="0"/>
              </a:p>
              <a:p>
                <a:r>
                  <a:rPr lang="en-IN" sz="2000" dirty="0"/>
                  <a:t>Spectral Efficiency – SE (bps/Hz) = </a:t>
                </a:r>
                <a14:m>
                  <m:oMath xmlns:m="http://schemas.openxmlformats.org/officeDocument/2006/math">
                    <m:r>
                      <a:rPr lang="en-IN" sz="2000" b="0" i="1" smtClean="0">
                        <a:latin typeface="Cambria Math" panose="02040503050406030204" pitchFamily="18" charset="0"/>
                      </a:rPr>
                      <m:t>𝑅</m:t>
                    </m:r>
                    <m:r>
                      <a:rPr lang="en-IN" sz="2000" b="0" i="1" smtClean="0">
                        <a:latin typeface="Cambria Math" panose="02040503050406030204" pitchFamily="18" charset="0"/>
                      </a:rPr>
                      <m:t>×</m:t>
                    </m:r>
                    <m:r>
                      <a:rPr lang="en-IN" sz="2000" b="0" i="1" smtClean="0">
                        <a:latin typeface="Cambria Math" panose="02040503050406030204" pitchFamily="18" charset="0"/>
                      </a:rPr>
                      <m:t>𝑀𝑜𝑑𝑢𝑙𝑎𝑡𝑖𝑜𝑛</m:t>
                    </m:r>
                    <m:r>
                      <a:rPr lang="en-IN" sz="2000" b="0" i="1" smtClean="0">
                        <a:latin typeface="Cambria Math" panose="02040503050406030204" pitchFamily="18" charset="0"/>
                      </a:rPr>
                      <m:t> </m:t>
                    </m:r>
                    <m:r>
                      <a:rPr lang="en-IN" sz="2000" b="0" i="1" smtClean="0">
                        <a:latin typeface="Cambria Math" panose="02040503050406030204" pitchFamily="18" charset="0"/>
                      </a:rPr>
                      <m:t>𝑂𝑟𝑑𝑒𝑟</m:t>
                    </m:r>
                    <m:r>
                      <a:rPr lang="en-IN" sz="2000" b="0" i="1" smtClean="0">
                        <a:latin typeface="Cambria Math" panose="02040503050406030204" pitchFamily="18" charset="0"/>
                      </a:rPr>
                      <m:t> </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2</m:t>
                        </m:r>
                      </m:e>
                    </m:d>
                  </m:oMath>
                </a14:m>
                <a:endParaRPr lang="en-IN" b="0" dirty="0"/>
              </a:p>
              <a:p>
                <a:endParaRPr lang="en-IN" dirty="0"/>
              </a:p>
            </p:txBody>
          </p:sp>
        </mc:Choice>
        <mc:Fallback xmlns="">
          <p:sp>
            <p:nvSpPr>
              <p:cNvPr id="3" name="Content Placeholder 2">
                <a:extLst>
                  <a:ext uri="{FF2B5EF4-FFF2-40B4-BE49-F238E27FC236}">
                    <a16:creationId xmlns:a16="http://schemas.microsoft.com/office/drawing/2014/main" id="{7C1E03E9-FD24-0D67-3443-5DF8FE548551}"/>
                  </a:ext>
                </a:extLst>
              </p:cNvPr>
              <p:cNvSpPr>
                <a:spLocks noGrp="1" noRot="1" noChangeAspect="1" noMove="1" noResize="1" noEditPoints="1" noAdjustHandles="1" noChangeArrowheads="1" noChangeShapeType="1" noTextEdit="1"/>
              </p:cNvSpPr>
              <p:nvPr>
                <p:ph sz="quarter" idx="10"/>
              </p:nvPr>
            </p:nvSpPr>
            <p:spPr>
              <a:xfrm>
                <a:off x="213644" y="550863"/>
                <a:ext cx="7646839" cy="5952594"/>
              </a:xfrm>
              <a:blipFill>
                <a:blip r:embed="rId2"/>
                <a:stretch>
                  <a:fillRect t="-512" r="-1037"/>
                </a:stretch>
              </a:blipFill>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8B07B215-6991-2C04-F483-97A171ED6D4E}"/>
              </a:ext>
            </a:extLst>
          </p:cNvPr>
          <p:cNvGrpSpPr/>
          <p:nvPr/>
        </p:nvGrpSpPr>
        <p:grpSpPr>
          <a:xfrm>
            <a:off x="7775660" y="401474"/>
            <a:ext cx="4347366" cy="4550109"/>
            <a:chOff x="7775660" y="401474"/>
            <a:chExt cx="4347366" cy="4550109"/>
          </a:xfrm>
        </p:grpSpPr>
        <p:pic>
          <p:nvPicPr>
            <p:cNvPr id="5" name="Picture 4">
              <a:extLst>
                <a:ext uri="{FF2B5EF4-FFF2-40B4-BE49-F238E27FC236}">
                  <a16:creationId xmlns:a16="http://schemas.microsoft.com/office/drawing/2014/main" id="{6F7B87B7-C8BC-B487-2F9F-08648D6A03F2}"/>
                </a:ext>
              </a:extLst>
            </p:cNvPr>
            <p:cNvPicPr>
              <a:picLocks noChangeAspect="1"/>
            </p:cNvPicPr>
            <p:nvPr/>
          </p:nvPicPr>
          <p:blipFill>
            <a:blip r:embed="rId3"/>
            <a:stretch>
              <a:fillRect/>
            </a:stretch>
          </p:blipFill>
          <p:spPr>
            <a:xfrm>
              <a:off x="7775660" y="401474"/>
              <a:ext cx="4347366" cy="4273110"/>
            </a:xfrm>
            <a:prstGeom prst="rect">
              <a:avLst/>
            </a:prstGeom>
          </p:spPr>
        </p:pic>
        <p:sp>
          <p:nvSpPr>
            <p:cNvPr id="10" name="TextBox 9">
              <a:extLst>
                <a:ext uri="{FF2B5EF4-FFF2-40B4-BE49-F238E27FC236}">
                  <a16:creationId xmlns:a16="http://schemas.microsoft.com/office/drawing/2014/main" id="{A630D6B1-FC38-5BF8-BDBB-EB5965507F5C}"/>
                </a:ext>
              </a:extLst>
            </p:cNvPr>
            <p:cNvSpPr txBox="1"/>
            <p:nvPr/>
          </p:nvSpPr>
          <p:spPr>
            <a:xfrm>
              <a:off x="7860483" y="4674584"/>
              <a:ext cx="4233605" cy="276999"/>
            </a:xfrm>
            <a:prstGeom prst="rect">
              <a:avLst/>
            </a:prstGeom>
            <a:noFill/>
          </p:spPr>
          <p:txBody>
            <a:bodyPr wrap="square" rtlCol="0">
              <a:spAutoFit/>
            </a:bodyPr>
            <a:lstStyle/>
            <a:p>
              <a:pPr algn="ctr"/>
              <a:r>
                <a:rPr lang="en-IN" sz="1200" b="1" dirty="0">
                  <a:latin typeface="Gotham Light" pitchFamily="50" charset="0"/>
                </a:rPr>
                <a:t>MCS – Modulation and Coding Schemes used by UE for CQI</a:t>
              </a:r>
            </a:p>
          </p:txBody>
        </p:sp>
      </p:grpSp>
      <p:grpSp>
        <p:nvGrpSpPr>
          <p:cNvPr id="4" name="Group 3">
            <a:extLst>
              <a:ext uri="{FF2B5EF4-FFF2-40B4-BE49-F238E27FC236}">
                <a16:creationId xmlns:a16="http://schemas.microsoft.com/office/drawing/2014/main" id="{102014EE-52DC-7131-8EEF-AB4BFCAE93DE}"/>
              </a:ext>
            </a:extLst>
          </p:cNvPr>
          <p:cNvGrpSpPr/>
          <p:nvPr/>
        </p:nvGrpSpPr>
        <p:grpSpPr>
          <a:xfrm>
            <a:off x="1033745" y="2992772"/>
            <a:ext cx="6152783" cy="1492341"/>
            <a:chOff x="1033745" y="3429000"/>
            <a:chExt cx="6152783" cy="1492341"/>
          </a:xfrm>
        </p:grpSpPr>
        <p:pic>
          <p:nvPicPr>
            <p:cNvPr id="7" name="Picture 6">
              <a:extLst>
                <a:ext uri="{FF2B5EF4-FFF2-40B4-BE49-F238E27FC236}">
                  <a16:creationId xmlns:a16="http://schemas.microsoft.com/office/drawing/2014/main" id="{837A0D38-4931-D486-146C-931EA0B476EC}"/>
                </a:ext>
              </a:extLst>
            </p:cNvPr>
            <p:cNvPicPr>
              <a:picLocks noChangeAspect="1"/>
            </p:cNvPicPr>
            <p:nvPr/>
          </p:nvPicPr>
          <p:blipFill>
            <a:blip r:embed="rId4"/>
            <a:stretch>
              <a:fillRect/>
            </a:stretch>
          </p:blipFill>
          <p:spPr>
            <a:xfrm>
              <a:off x="1033745" y="3429000"/>
              <a:ext cx="6152783" cy="1100498"/>
            </a:xfrm>
            <a:prstGeom prst="rect">
              <a:avLst/>
            </a:prstGeom>
          </p:spPr>
        </p:pic>
        <p:sp>
          <p:nvSpPr>
            <p:cNvPr id="12" name="TextBox 11">
              <a:extLst>
                <a:ext uri="{FF2B5EF4-FFF2-40B4-BE49-F238E27FC236}">
                  <a16:creationId xmlns:a16="http://schemas.microsoft.com/office/drawing/2014/main" id="{D5FF5571-4C28-B828-4517-5846BD203901}"/>
                </a:ext>
              </a:extLst>
            </p:cNvPr>
            <p:cNvSpPr txBox="1"/>
            <p:nvPr/>
          </p:nvSpPr>
          <p:spPr>
            <a:xfrm>
              <a:off x="1993333" y="4644342"/>
              <a:ext cx="4233605" cy="276999"/>
            </a:xfrm>
            <a:prstGeom prst="rect">
              <a:avLst/>
            </a:prstGeom>
            <a:noFill/>
          </p:spPr>
          <p:txBody>
            <a:bodyPr wrap="square" rtlCol="0">
              <a:spAutoFit/>
            </a:bodyPr>
            <a:lstStyle/>
            <a:p>
              <a:pPr algn="ctr"/>
              <a:r>
                <a:rPr lang="en-IN" sz="1200" b="1" dirty="0">
                  <a:latin typeface="Gotham Light" pitchFamily="50" charset="0"/>
                </a:rPr>
                <a:t>Link Adaptation/AMC – CQI Feedback from UE</a:t>
              </a:r>
            </a:p>
          </p:txBody>
        </p:sp>
      </p:grpSp>
    </p:spTree>
    <p:extLst>
      <p:ext uri="{BB962C8B-B14F-4D97-AF65-F5344CB8AC3E}">
        <p14:creationId xmlns:p14="http://schemas.microsoft.com/office/powerpoint/2010/main" val="13593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D6EC-441D-F6E1-4310-D686FF3990BC}"/>
              </a:ext>
            </a:extLst>
          </p:cNvPr>
          <p:cNvSpPr>
            <a:spLocks noGrp="1"/>
          </p:cNvSpPr>
          <p:nvPr>
            <p:ph type="title"/>
          </p:nvPr>
        </p:nvSpPr>
        <p:spPr/>
        <p:txBody>
          <a:bodyPr/>
          <a:lstStyle/>
          <a:p>
            <a:r>
              <a:rPr lang="en-IN" dirty="0"/>
              <a:t>AMC – LDPC and BLER Plot</a:t>
            </a:r>
          </a:p>
        </p:txBody>
      </p:sp>
      <p:pic>
        <p:nvPicPr>
          <p:cNvPr id="9" name="Content Placeholder 8">
            <a:extLst>
              <a:ext uri="{FF2B5EF4-FFF2-40B4-BE49-F238E27FC236}">
                <a16:creationId xmlns:a16="http://schemas.microsoft.com/office/drawing/2014/main" id="{2FAEAAAE-5328-F89B-2539-F9CC4069CC40}"/>
              </a:ext>
            </a:extLst>
          </p:cNvPr>
          <p:cNvPicPr>
            <a:picLocks noGrp="1" noChangeAspect="1"/>
          </p:cNvPicPr>
          <p:nvPr>
            <p:ph sz="quarter" idx="10"/>
          </p:nvPr>
        </p:nvPicPr>
        <p:blipFill>
          <a:blip r:embed="rId2"/>
          <a:stretch>
            <a:fillRect/>
          </a:stretch>
        </p:blipFill>
        <p:spPr>
          <a:xfrm>
            <a:off x="5720690" y="303871"/>
            <a:ext cx="3945031" cy="3045796"/>
          </a:xfrm>
        </p:spPr>
      </p:pic>
      <p:grpSp>
        <p:nvGrpSpPr>
          <p:cNvPr id="7" name="Group 6">
            <a:extLst>
              <a:ext uri="{FF2B5EF4-FFF2-40B4-BE49-F238E27FC236}">
                <a16:creationId xmlns:a16="http://schemas.microsoft.com/office/drawing/2014/main" id="{7D8B87DB-5FE2-1182-0612-E080CA379491}"/>
              </a:ext>
            </a:extLst>
          </p:cNvPr>
          <p:cNvGrpSpPr/>
          <p:nvPr/>
        </p:nvGrpSpPr>
        <p:grpSpPr>
          <a:xfrm>
            <a:off x="413944" y="548086"/>
            <a:ext cx="5103215" cy="2670699"/>
            <a:chOff x="6875141" y="550863"/>
            <a:chExt cx="5103215" cy="2670699"/>
          </a:xfrm>
        </p:grpSpPr>
        <p:pic>
          <p:nvPicPr>
            <p:cNvPr id="4" name="Picture 3">
              <a:extLst>
                <a:ext uri="{FF2B5EF4-FFF2-40B4-BE49-F238E27FC236}">
                  <a16:creationId xmlns:a16="http://schemas.microsoft.com/office/drawing/2014/main" id="{238897DF-E382-169E-2330-A1F0AE6C91B6}"/>
                </a:ext>
              </a:extLst>
            </p:cNvPr>
            <p:cNvPicPr>
              <a:picLocks noChangeAspect="1"/>
            </p:cNvPicPr>
            <p:nvPr/>
          </p:nvPicPr>
          <p:blipFill>
            <a:blip r:embed="rId3"/>
            <a:stretch>
              <a:fillRect/>
            </a:stretch>
          </p:blipFill>
          <p:spPr>
            <a:xfrm>
              <a:off x="6875141" y="550863"/>
              <a:ext cx="5103215" cy="2557367"/>
            </a:xfrm>
            <a:prstGeom prst="rect">
              <a:avLst/>
            </a:prstGeom>
          </p:spPr>
        </p:pic>
        <p:sp>
          <p:nvSpPr>
            <p:cNvPr id="6" name="TextBox 5">
              <a:extLst>
                <a:ext uri="{FF2B5EF4-FFF2-40B4-BE49-F238E27FC236}">
                  <a16:creationId xmlns:a16="http://schemas.microsoft.com/office/drawing/2014/main" id="{6C3F9DFB-386D-E129-4287-17D9DA08CE32}"/>
                </a:ext>
              </a:extLst>
            </p:cNvPr>
            <p:cNvSpPr txBox="1"/>
            <p:nvPr/>
          </p:nvSpPr>
          <p:spPr>
            <a:xfrm>
              <a:off x="7491407" y="2944563"/>
              <a:ext cx="4233605" cy="276999"/>
            </a:xfrm>
            <a:prstGeom prst="rect">
              <a:avLst/>
            </a:prstGeom>
            <a:noFill/>
          </p:spPr>
          <p:txBody>
            <a:bodyPr wrap="square" rtlCol="0">
              <a:spAutoFit/>
            </a:bodyPr>
            <a:lstStyle/>
            <a:p>
              <a:pPr algn="ctr"/>
              <a:r>
                <a:rPr lang="en-IN" sz="1200" b="1" dirty="0">
                  <a:latin typeface="Gotham Light" pitchFamily="50" charset="0"/>
                </a:rPr>
                <a:t>BLER for LDPC Channel Coding</a:t>
              </a:r>
            </a:p>
          </p:txBody>
        </p:sp>
      </p:grpSp>
      <p:sp>
        <p:nvSpPr>
          <p:cNvPr id="10" name="TextBox 9">
            <a:extLst>
              <a:ext uri="{FF2B5EF4-FFF2-40B4-BE49-F238E27FC236}">
                <a16:creationId xmlns:a16="http://schemas.microsoft.com/office/drawing/2014/main" id="{C703D8CC-909B-C8A6-0E4C-CBFD6C4FEC83}"/>
              </a:ext>
            </a:extLst>
          </p:cNvPr>
          <p:cNvSpPr txBox="1"/>
          <p:nvPr/>
        </p:nvSpPr>
        <p:spPr>
          <a:xfrm>
            <a:off x="5357768" y="3251369"/>
            <a:ext cx="5013876" cy="276999"/>
          </a:xfrm>
          <a:prstGeom prst="rect">
            <a:avLst/>
          </a:prstGeom>
          <a:noFill/>
        </p:spPr>
        <p:txBody>
          <a:bodyPr wrap="square" rtlCol="0">
            <a:spAutoFit/>
          </a:bodyPr>
          <a:lstStyle/>
          <a:p>
            <a:pPr algn="ctr"/>
            <a:r>
              <a:rPr lang="en-IN" sz="1200" b="1" dirty="0">
                <a:latin typeface="Gotham Light" pitchFamily="50" charset="0"/>
              </a:rPr>
              <a:t>BLER for LDPC Channel Coding – MCS and Modulation Scheme-wise</a:t>
            </a:r>
          </a:p>
        </p:txBody>
      </p:sp>
      <p:sp>
        <p:nvSpPr>
          <p:cNvPr id="12" name="Speech Bubble: Rectangle 11">
            <a:extLst>
              <a:ext uri="{FF2B5EF4-FFF2-40B4-BE49-F238E27FC236}">
                <a16:creationId xmlns:a16="http://schemas.microsoft.com/office/drawing/2014/main" id="{357E0E36-F953-1917-BE59-454B8A740691}"/>
              </a:ext>
            </a:extLst>
          </p:cNvPr>
          <p:cNvSpPr/>
          <p:nvPr/>
        </p:nvSpPr>
        <p:spPr>
          <a:xfrm>
            <a:off x="9513115" y="453940"/>
            <a:ext cx="2567032" cy="326236"/>
          </a:xfrm>
          <a:prstGeom prst="wedgeRectCallout">
            <a:avLst>
              <a:gd name="adj1" fmla="val -62318"/>
              <a:gd name="adj2" fmla="val -612"/>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100" dirty="0">
                <a:solidFill>
                  <a:schemeClr val="tx1"/>
                </a:solidFill>
              </a:rPr>
              <a:t>The marginal SNR offset needed by LDPC</a:t>
            </a:r>
          </a:p>
        </p:txBody>
      </p:sp>
      <p:sp>
        <p:nvSpPr>
          <p:cNvPr id="15" name="Rectangle 14">
            <a:extLst>
              <a:ext uri="{FF2B5EF4-FFF2-40B4-BE49-F238E27FC236}">
                <a16:creationId xmlns:a16="http://schemas.microsoft.com/office/drawing/2014/main" id="{42721F43-9E5A-192A-B901-8BF3C294D5A0}"/>
              </a:ext>
            </a:extLst>
          </p:cNvPr>
          <p:cNvSpPr/>
          <p:nvPr/>
        </p:nvSpPr>
        <p:spPr>
          <a:xfrm>
            <a:off x="6358855" y="503176"/>
            <a:ext cx="2852257" cy="276999"/>
          </a:xfrm>
          <a:prstGeom prst="rect">
            <a:avLst/>
          </a:prstGeom>
          <a:solidFill>
            <a:srgbClr val="FFFF00">
              <a:alpha val="10196"/>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71FC4D1B-B6B9-50AA-67C7-FD38CCBCC00A}"/>
              </a:ext>
            </a:extLst>
          </p:cNvPr>
          <p:cNvGrpSpPr/>
          <p:nvPr/>
        </p:nvGrpSpPr>
        <p:grpSpPr>
          <a:xfrm>
            <a:off x="2472587" y="3552683"/>
            <a:ext cx="5900196" cy="3191857"/>
            <a:chOff x="65512" y="3735561"/>
            <a:chExt cx="5613834" cy="2977102"/>
          </a:xfrm>
        </p:grpSpPr>
        <p:pic>
          <p:nvPicPr>
            <p:cNvPr id="17" name="Picture 16">
              <a:extLst>
                <a:ext uri="{FF2B5EF4-FFF2-40B4-BE49-F238E27FC236}">
                  <a16:creationId xmlns:a16="http://schemas.microsoft.com/office/drawing/2014/main" id="{AF41A3EA-7174-445D-1FC4-CC9178662342}"/>
                </a:ext>
              </a:extLst>
            </p:cNvPr>
            <p:cNvPicPr>
              <a:picLocks noChangeAspect="1"/>
            </p:cNvPicPr>
            <p:nvPr/>
          </p:nvPicPr>
          <p:blipFill>
            <a:blip r:embed="rId4"/>
            <a:stretch>
              <a:fillRect/>
            </a:stretch>
          </p:blipFill>
          <p:spPr>
            <a:xfrm>
              <a:off x="1277537" y="3735561"/>
              <a:ext cx="3376028" cy="2707721"/>
            </a:xfrm>
            <a:prstGeom prst="rect">
              <a:avLst/>
            </a:prstGeom>
          </p:spPr>
        </p:pic>
        <p:sp>
          <p:nvSpPr>
            <p:cNvPr id="18" name="TextBox 17">
              <a:extLst>
                <a:ext uri="{FF2B5EF4-FFF2-40B4-BE49-F238E27FC236}">
                  <a16:creationId xmlns:a16="http://schemas.microsoft.com/office/drawing/2014/main" id="{70E0DA1E-E794-4863-935D-B5F596451DD4}"/>
                </a:ext>
              </a:extLst>
            </p:cNvPr>
            <p:cNvSpPr txBox="1"/>
            <p:nvPr/>
          </p:nvSpPr>
          <p:spPr>
            <a:xfrm>
              <a:off x="65512" y="6435664"/>
              <a:ext cx="5613834" cy="276999"/>
            </a:xfrm>
            <a:prstGeom prst="rect">
              <a:avLst/>
            </a:prstGeom>
            <a:noFill/>
          </p:spPr>
          <p:txBody>
            <a:bodyPr wrap="square" rtlCol="0">
              <a:spAutoFit/>
            </a:bodyPr>
            <a:lstStyle/>
            <a:p>
              <a:pPr algn="ctr"/>
              <a:r>
                <a:rPr lang="en-IN" sz="1200" b="1" dirty="0">
                  <a:latin typeface="Gotham Light" pitchFamily="50" charset="0"/>
                </a:rPr>
                <a:t>BLER for LDPC Channel Coding SNR Offsets, MCS, and Against Channel Capacity</a:t>
              </a:r>
            </a:p>
          </p:txBody>
        </p:sp>
      </p:grpSp>
    </p:spTree>
    <p:extLst>
      <p:ext uri="{BB962C8B-B14F-4D97-AF65-F5344CB8AC3E}">
        <p14:creationId xmlns:p14="http://schemas.microsoft.com/office/powerpoint/2010/main" val="87267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822A9-09D0-B2A3-D9FE-8E740EC28DDF}"/>
              </a:ext>
            </a:extLst>
          </p:cNvPr>
          <p:cNvSpPr>
            <a:spLocks noGrp="1"/>
          </p:cNvSpPr>
          <p:nvPr>
            <p:ph type="title"/>
          </p:nvPr>
        </p:nvSpPr>
        <p:spPr/>
        <p:txBody>
          <a:bodyPr/>
          <a:lstStyle/>
          <a:p>
            <a:r>
              <a:rPr lang="en-IN" dirty="0"/>
              <a:t>OFDM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8E9ABF-E8BB-B9B2-5AE1-B4C84B32AB49}"/>
                  </a:ext>
                </a:extLst>
              </p:cNvPr>
              <p:cNvSpPr>
                <a:spLocks noGrp="1"/>
              </p:cNvSpPr>
              <p:nvPr>
                <p:ph sz="quarter" idx="10"/>
              </p:nvPr>
            </p:nvSpPr>
            <p:spPr/>
            <p:txBody>
              <a:bodyPr>
                <a:normAutofit fontScale="85000" lnSpcReduction="10000"/>
              </a:bodyPr>
              <a:lstStyle/>
              <a:p>
                <a:r>
                  <a:rPr lang="en-IN" dirty="0"/>
                  <a:t>Peak data rate = System bandwidth </a:t>
                </a:r>
                <a14:m>
                  <m:oMath xmlns:m="http://schemas.openxmlformats.org/officeDocument/2006/math">
                    <m:r>
                      <a:rPr lang="en-IN" b="0" i="1" smtClean="0">
                        <a:latin typeface="Cambria Math" panose="02040503050406030204" pitchFamily="18" charset="0"/>
                      </a:rPr>
                      <m:t>×</m:t>
                    </m:r>
                  </m:oMath>
                </a14:m>
                <a:r>
                  <a:rPr lang="en-IN" dirty="0"/>
                  <a:t> Peak Spectral Efficiency</a:t>
                </a:r>
              </a:p>
              <a:p>
                <a:pPr lvl="1"/>
                <a:r>
                  <a:rPr lang="en-IN" dirty="0"/>
                  <a:t>If the PSE = 1.5 bps/Hz and the bandwidth is 1 MHz, then the Peak data rate = 1 MHz </a:t>
                </a:r>
                <a14:m>
                  <m:oMath xmlns:m="http://schemas.openxmlformats.org/officeDocument/2006/math">
                    <m:r>
                      <a:rPr lang="en-IN" b="0" i="1" smtClean="0">
                        <a:latin typeface="Cambria Math" panose="02040503050406030204" pitchFamily="18" charset="0"/>
                      </a:rPr>
                      <m:t>×</m:t>
                    </m:r>
                  </m:oMath>
                </a14:m>
                <a:r>
                  <a:rPr lang="en-IN" dirty="0"/>
                  <a:t> 1.5 Bps/Hz= 1.5 Mbps</a:t>
                </a:r>
              </a:p>
              <a:p>
                <a:pPr lvl="1"/>
                <a:r>
                  <a:rPr lang="en-IN" dirty="0"/>
                  <a:t>Peak spectral efficiency is decided by the capacity curve</a:t>
                </a:r>
              </a:p>
              <a:p>
                <a:r>
                  <a:rPr lang="en-IN" dirty="0"/>
                  <a:t>For a given spectral efficiency, peak per user data rate is scaled by increasing carrier bandwidth</a:t>
                </a:r>
              </a:p>
              <a:p>
                <a:r>
                  <a:rPr lang="en-IN" dirty="0"/>
                  <a:t>When the per user bandwidth of a single wideband carrier is increased, channel estimation and equalization becomes extremely complicated</a:t>
                </a:r>
              </a:p>
              <a:p>
                <a:r>
                  <a:rPr lang="en-IN" dirty="0"/>
                  <a:t>An alternative approach for achieving a good radio link performance is to use multi-carrier transmission i.e. transmitting an overall wider band signal as  several more narrow band frequency-multiplexed signals</a:t>
                </a:r>
              </a:p>
              <a:p>
                <a:r>
                  <a:rPr lang="en-IN" dirty="0"/>
                  <a:t>UE calculates SNR for each sub-carrier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𝛾</m:t>
                        </m:r>
                      </m:e>
                      <m:sub>
                        <m:r>
                          <a:rPr lang="en-IN" b="0" i="1" smtClean="0">
                            <a:latin typeface="Cambria Math" panose="02040503050406030204" pitchFamily="18" charset="0"/>
                          </a:rPr>
                          <m:t>𝑖</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r>
                  <a:rPr lang="en-IN" b="0" dirty="0"/>
                  <a:t>, averages SNR over all sub-carriers and reports MCS to </a:t>
                </a:r>
                <a:r>
                  <a:rPr lang="en-IN" b="0" dirty="0" err="1"/>
                  <a:t>nodeB</a:t>
                </a:r>
                <a:r>
                  <a:rPr lang="en-IN" dirty="0"/>
                  <a:t>/BS</a:t>
                </a:r>
              </a:p>
              <a:p>
                <a:r>
                  <a:rPr lang="en-IN" b="0" dirty="0"/>
                  <a:t>The average is calculated using Effective Exponential SNR – EESM</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𝛾</m:t>
                        </m:r>
                      </m:e>
                      <m:sub>
                        <m:r>
                          <a:rPr lang="en-IN" b="0" i="1" smtClean="0">
                            <a:latin typeface="Cambria Math" panose="02040503050406030204" pitchFamily="18" charset="0"/>
                          </a:rPr>
                          <m:t>𝑒𝑓𝑓</m:t>
                        </m:r>
                      </m:sub>
                    </m:sSub>
                    <m:r>
                      <a:rPr lang="en-IN" b="0" i="1" smtClean="0">
                        <a:latin typeface="Cambria Math" panose="02040503050406030204" pitchFamily="18" charset="0"/>
                      </a:rPr>
                      <m:t>=−</m:t>
                    </m:r>
                    <m:r>
                      <a:rPr lang="en-IN" b="0" i="1" smtClean="0">
                        <a:latin typeface="Cambria Math" panose="02040503050406030204" pitchFamily="18" charset="0"/>
                      </a:rPr>
                      <m:t>𝜆</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𝛾</m:t>
                                                </m:r>
                                              </m:e>
                                              <m:sub>
                                                <m:r>
                                                  <a:rPr lang="en-IN" b="0" i="1" smtClean="0">
                                                    <a:latin typeface="Cambria Math" panose="02040503050406030204" pitchFamily="18" charset="0"/>
                                                  </a:rPr>
                                                  <m:t>𝑖</m:t>
                                                </m:r>
                                              </m:sub>
                                            </m:sSub>
                                          </m:num>
                                          <m:den>
                                            <m:r>
                                              <a:rPr lang="en-IN" b="0" i="1" smtClean="0">
                                                <a:latin typeface="Cambria Math" panose="02040503050406030204" pitchFamily="18" charset="0"/>
                                              </a:rPr>
                                              <m:t>𝜆</m:t>
                                            </m:r>
                                          </m:den>
                                        </m:f>
                                      </m:e>
                                    </m:d>
                                  </m:sup>
                                </m:sSup>
                              </m:e>
                            </m:nary>
                          </m:e>
                        </m:d>
                      </m:e>
                    </m:func>
                  </m:oMath>
                </a14:m>
                <a:r>
                  <a:rPr lang="en-IN" b="0" dirty="0"/>
                  <a:t>, </a:t>
                </a:r>
              </a:p>
              <a:p>
                <a:pPr lvl="1"/>
                <a:r>
                  <a:rPr lang="en-IN" b="0" dirty="0"/>
                  <a:t>Where </a:t>
                </a:r>
                <a:endParaRPr lang="en-IN" b="0" i="1" dirty="0">
                  <a:latin typeface="Cambria Math" panose="02040503050406030204" pitchFamily="18" charset="0"/>
                </a:endParaRP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oMath>
                </a14:m>
                <a:r>
                  <a:rPr lang="en-IN" b="0" dirty="0"/>
                  <a:t> is the number sub-carriers</a:t>
                </a:r>
                <a:endParaRPr lang="en-IN" dirty="0"/>
              </a:p>
              <a:p>
                <a:pPr lvl="2"/>
                <a14:m>
                  <m:oMath xmlns:m="http://schemas.openxmlformats.org/officeDocument/2006/math">
                    <m:r>
                      <a:rPr lang="en-IN" b="0" i="1" smtClean="0">
                        <a:latin typeface="Cambria Math" panose="02040503050406030204" pitchFamily="18" charset="0"/>
                      </a:rPr>
                      <m:t>𝜆</m:t>
                    </m:r>
                  </m:oMath>
                </a14:m>
                <a:r>
                  <a:rPr lang="en-IN" b="0" dirty="0"/>
                  <a:t> calibration parameter</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𝛾</m:t>
                        </m:r>
                      </m:e>
                      <m:sub>
                        <m:r>
                          <a:rPr lang="en-IN" b="0" i="1" smtClean="0">
                            <a:latin typeface="Cambria Math" panose="02040503050406030204" pitchFamily="18" charset="0"/>
                          </a:rPr>
                          <m:t>𝑖</m:t>
                        </m:r>
                      </m:sub>
                    </m:sSub>
                  </m:oMath>
                </a14:m>
                <a:r>
                  <a:rPr lang="en-IN" b="0" dirty="0"/>
                  <a:t> is the SNR</a:t>
                </a:r>
              </a:p>
              <a:p>
                <a:r>
                  <a:rPr lang="en-IN" dirty="0"/>
                  <a:t>OFDM enables to achieve frequency diversity with channel coding</a:t>
                </a:r>
              </a:p>
              <a:p>
                <a:r>
                  <a:rPr lang="en-IN" b="0" dirty="0"/>
                  <a:t>OFDM simplifies the channel estimation and equalization problem</a:t>
                </a:r>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D38E9ABF-E8BB-B9B2-5AE1-B4C84B32AB49}"/>
                  </a:ext>
                </a:extLst>
              </p:cNvPr>
              <p:cNvSpPr>
                <a:spLocks noGrp="1" noRot="1" noChangeAspect="1" noMove="1" noResize="1" noEditPoints="1" noAdjustHandles="1" noChangeArrowheads="1" noChangeShapeType="1" noTextEdit="1"/>
              </p:cNvSpPr>
              <p:nvPr>
                <p:ph sz="quarter" idx="10"/>
              </p:nvPr>
            </p:nvSpPr>
            <p:spPr>
              <a:blipFill>
                <a:blip r:embed="rId2"/>
                <a:stretch>
                  <a:fillRect t="-1024" b="-716"/>
                </a:stretch>
              </a:blipFill>
            </p:spPr>
            <p:txBody>
              <a:bodyPr/>
              <a:lstStyle/>
              <a:p>
                <a:r>
                  <a:rPr lang="en-IN">
                    <a:noFill/>
                  </a:rPr>
                  <a:t> </a:t>
                </a:r>
              </a:p>
            </p:txBody>
          </p:sp>
        </mc:Fallback>
      </mc:AlternateContent>
    </p:spTree>
    <p:extLst>
      <p:ext uri="{BB962C8B-B14F-4D97-AF65-F5344CB8AC3E}">
        <p14:creationId xmlns:p14="http://schemas.microsoft.com/office/powerpoint/2010/main" val="37957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A2D6-F408-ABD3-19CD-E0A520CE66C9}"/>
              </a:ext>
            </a:extLst>
          </p:cNvPr>
          <p:cNvSpPr>
            <a:spLocks noGrp="1"/>
          </p:cNvSpPr>
          <p:nvPr>
            <p:ph type="title"/>
          </p:nvPr>
        </p:nvSpPr>
        <p:spPr/>
        <p:txBody>
          <a:bodyPr/>
          <a:lstStyle/>
          <a:p>
            <a:r>
              <a:rPr lang="en-IN" dirty="0"/>
              <a:t>OFDM</a:t>
            </a:r>
          </a:p>
        </p:txBody>
      </p:sp>
      <p:sp>
        <p:nvSpPr>
          <p:cNvPr id="3" name="Content Placeholder 2">
            <a:extLst>
              <a:ext uri="{FF2B5EF4-FFF2-40B4-BE49-F238E27FC236}">
                <a16:creationId xmlns:a16="http://schemas.microsoft.com/office/drawing/2014/main" id="{7912CE07-5D0E-FFC1-731D-5E3339DA16DF}"/>
              </a:ext>
            </a:extLst>
          </p:cNvPr>
          <p:cNvSpPr>
            <a:spLocks noGrp="1"/>
          </p:cNvSpPr>
          <p:nvPr>
            <p:ph sz="quarter" idx="10"/>
          </p:nvPr>
        </p:nvSpPr>
        <p:spPr/>
        <p:txBody>
          <a:bodyPr/>
          <a:lstStyle/>
          <a:p>
            <a:r>
              <a:rPr lang="en-IN" dirty="0"/>
              <a:t>OFDM helps in exploiting frequency diversity with channel </a:t>
            </a:r>
            <a:r>
              <a:rPr lang="en-IN" dirty="0" err="1"/>
              <a:t>codidng</a:t>
            </a:r>
            <a:endParaRPr lang="en-IN" dirty="0"/>
          </a:p>
        </p:txBody>
      </p:sp>
      <p:pic>
        <p:nvPicPr>
          <p:cNvPr id="7" name="Picture 6">
            <a:extLst>
              <a:ext uri="{FF2B5EF4-FFF2-40B4-BE49-F238E27FC236}">
                <a16:creationId xmlns:a16="http://schemas.microsoft.com/office/drawing/2014/main" id="{96E6CA55-6C3D-38C4-5E03-0BAE0CC2A7F9}"/>
              </a:ext>
            </a:extLst>
          </p:cNvPr>
          <p:cNvPicPr>
            <a:picLocks noChangeAspect="1"/>
          </p:cNvPicPr>
          <p:nvPr/>
        </p:nvPicPr>
        <p:blipFill rotWithShape="1">
          <a:blip r:embed="rId2"/>
          <a:srcRect l="6759" t="31694" r="2368" b="23757"/>
          <a:stretch/>
        </p:blipFill>
        <p:spPr>
          <a:xfrm>
            <a:off x="922789" y="1325459"/>
            <a:ext cx="4630723" cy="729843"/>
          </a:xfrm>
          <a:prstGeom prst="rect">
            <a:avLst/>
          </a:prstGeom>
        </p:spPr>
      </p:pic>
    </p:spTree>
    <p:extLst>
      <p:ext uri="{BB962C8B-B14F-4D97-AF65-F5344CB8AC3E}">
        <p14:creationId xmlns:p14="http://schemas.microsoft.com/office/powerpoint/2010/main" val="253150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EC0A-1308-04AB-3253-12A0600809D4}"/>
              </a:ext>
            </a:extLst>
          </p:cNvPr>
          <p:cNvSpPr>
            <a:spLocks noGrp="1"/>
          </p:cNvSpPr>
          <p:nvPr>
            <p:ph type="title"/>
          </p:nvPr>
        </p:nvSpPr>
        <p:spPr/>
        <p:txBody>
          <a:bodyPr/>
          <a:lstStyle/>
          <a:p>
            <a:r>
              <a:rPr lang="en-US" dirty="0"/>
              <a:t>Course Evaluation</a:t>
            </a:r>
            <a:endParaRPr lang="en-IN" dirty="0"/>
          </a:p>
        </p:txBody>
      </p:sp>
      <p:sp>
        <p:nvSpPr>
          <p:cNvPr id="3" name="Content Placeholder 2">
            <a:extLst>
              <a:ext uri="{FF2B5EF4-FFF2-40B4-BE49-F238E27FC236}">
                <a16:creationId xmlns:a16="http://schemas.microsoft.com/office/drawing/2014/main" id="{C2810586-E274-36D1-70F7-7961F9F92E8B}"/>
              </a:ext>
            </a:extLst>
          </p:cNvPr>
          <p:cNvSpPr>
            <a:spLocks noGrp="1"/>
          </p:cNvSpPr>
          <p:nvPr>
            <p:ph sz="quarter" idx="10"/>
          </p:nvPr>
        </p:nvSpPr>
        <p:spPr>
          <a:xfrm>
            <a:off x="213644" y="581609"/>
            <a:ext cx="6380103" cy="2469174"/>
          </a:xfrm>
        </p:spPr>
        <p:txBody>
          <a:bodyPr>
            <a:normAutofit/>
          </a:bodyPr>
          <a:lstStyle/>
          <a:p>
            <a:r>
              <a:rPr lang="en-US" sz="2000" b="1" dirty="0">
                <a:solidFill>
                  <a:srgbClr val="FF0000"/>
                </a:solidFill>
              </a:rPr>
              <a:t>From the Lecture Video</a:t>
            </a:r>
          </a:p>
          <a:p>
            <a:pPr lvl="1"/>
            <a:r>
              <a:rPr lang="en-US" sz="1800" dirty="0"/>
              <a:t>Assignment  - </a:t>
            </a:r>
            <a:r>
              <a:rPr lang="en-US" sz="1800" dirty="0" err="1"/>
              <a:t>Matlab</a:t>
            </a:r>
            <a:r>
              <a:rPr lang="en-US" sz="1800" dirty="0"/>
              <a:t> Simulation assignments based on class material – 15%</a:t>
            </a:r>
          </a:p>
          <a:p>
            <a:pPr lvl="1"/>
            <a:r>
              <a:rPr lang="en-US" sz="1800" dirty="0"/>
              <a:t>Two mid-term exams – 30%</a:t>
            </a:r>
          </a:p>
          <a:p>
            <a:pPr lvl="1"/>
            <a:r>
              <a:rPr lang="en-US" sz="1800" dirty="0"/>
              <a:t>End-</a:t>
            </a:r>
            <a:r>
              <a:rPr lang="en-US" sz="1800" dirty="0" err="1"/>
              <a:t>sem</a:t>
            </a:r>
            <a:r>
              <a:rPr lang="en-US" sz="1800" dirty="0"/>
              <a:t> - Final exam – 40%</a:t>
            </a:r>
          </a:p>
          <a:p>
            <a:pPr lvl="1"/>
            <a:r>
              <a:rPr lang="en-US" sz="1800" dirty="0"/>
              <a:t>Attendance – 15%</a:t>
            </a:r>
          </a:p>
          <a:p>
            <a:pPr marL="457200" lvl="1" indent="0">
              <a:buNone/>
            </a:pPr>
            <a:endParaRPr lang="en-US" sz="1800" dirty="0"/>
          </a:p>
          <a:p>
            <a:endParaRPr lang="en-IN" sz="2000" dirty="0"/>
          </a:p>
        </p:txBody>
      </p:sp>
      <p:grpSp>
        <p:nvGrpSpPr>
          <p:cNvPr id="7" name="Group 6">
            <a:extLst>
              <a:ext uri="{FF2B5EF4-FFF2-40B4-BE49-F238E27FC236}">
                <a16:creationId xmlns:a16="http://schemas.microsoft.com/office/drawing/2014/main" id="{90234A44-3F66-BFCB-7001-679962EB04C1}"/>
              </a:ext>
            </a:extLst>
          </p:cNvPr>
          <p:cNvGrpSpPr/>
          <p:nvPr/>
        </p:nvGrpSpPr>
        <p:grpSpPr>
          <a:xfrm>
            <a:off x="7240822" y="527049"/>
            <a:ext cx="4951178" cy="2255021"/>
            <a:chOff x="7530517" y="2989802"/>
            <a:chExt cx="4951178" cy="2255021"/>
          </a:xfrm>
        </p:grpSpPr>
        <p:pic>
          <p:nvPicPr>
            <p:cNvPr id="5" name="Picture 4">
              <a:extLst>
                <a:ext uri="{FF2B5EF4-FFF2-40B4-BE49-F238E27FC236}">
                  <a16:creationId xmlns:a16="http://schemas.microsoft.com/office/drawing/2014/main" id="{DAA18EF4-36F3-1D54-03AA-CA1B15E8551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7670202" y="3387448"/>
              <a:ext cx="3495675" cy="1857375"/>
            </a:xfrm>
            <a:prstGeom prst="rect">
              <a:avLst/>
            </a:prstGeom>
          </p:spPr>
        </p:pic>
        <p:sp>
          <p:nvSpPr>
            <p:cNvPr id="6" name="TextBox 5">
              <a:extLst>
                <a:ext uri="{FF2B5EF4-FFF2-40B4-BE49-F238E27FC236}">
                  <a16:creationId xmlns:a16="http://schemas.microsoft.com/office/drawing/2014/main" id="{D72F1EE3-E175-772F-8F05-699F9BDCAEB9}"/>
                </a:ext>
              </a:extLst>
            </p:cNvPr>
            <p:cNvSpPr txBox="1"/>
            <p:nvPr/>
          </p:nvSpPr>
          <p:spPr>
            <a:xfrm>
              <a:off x="7530517" y="2989802"/>
              <a:ext cx="4951178" cy="400110"/>
            </a:xfrm>
            <a:prstGeom prst="rect">
              <a:avLst/>
            </a:prstGeom>
            <a:noFill/>
          </p:spPr>
          <p:txBody>
            <a:bodyPr wrap="square" rtlCol="0">
              <a:spAutoFit/>
            </a:bodyPr>
            <a:lstStyle/>
            <a:p>
              <a:r>
                <a:rPr lang="en-IN" sz="2000" b="1" dirty="0">
                  <a:solidFill>
                    <a:srgbClr val="FF0000"/>
                  </a:solidFill>
                  <a:latin typeface="+mj-lt"/>
                </a:rPr>
                <a:t>From the First Course Handout in the Portal</a:t>
              </a:r>
            </a:p>
          </p:txBody>
        </p:sp>
      </p:grpSp>
    </p:spTree>
    <p:extLst>
      <p:ext uri="{BB962C8B-B14F-4D97-AF65-F5344CB8AC3E}">
        <p14:creationId xmlns:p14="http://schemas.microsoft.com/office/powerpoint/2010/main" val="288885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E096-E8A8-B6EA-B5F6-1FF7A1B4C927}"/>
              </a:ext>
            </a:extLst>
          </p:cNvPr>
          <p:cNvSpPr>
            <a:spLocks noGrp="1"/>
          </p:cNvSpPr>
          <p:nvPr>
            <p:ph type="title"/>
          </p:nvPr>
        </p:nvSpPr>
        <p:spPr/>
        <p:txBody>
          <a:bodyPr/>
          <a:lstStyle/>
          <a:p>
            <a:r>
              <a:rPr lang="en-IN" dirty="0"/>
              <a:t>OFDM Transmitter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E826C7-2092-FB2D-92E7-F05AFF7D4705}"/>
                  </a:ext>
                </a:extLst>
              </p:cNvPr>
              <p:cNvSpPr>
                <a:spLocks noGrp="1"/>
              </p:cNvSpPr>
              <p:nvPr>
                <p:ph sz="quarter" idx="10"/>
              </p:nvPr>
            </p:nvSpPr>
            <p:spPr>
              <a:xfrm>
                <a:off x="213645" y="550863"/>
                <a:ext cx="11103104" cy="5952594"/>
              </a:xfrm>
            </p:spPr>
            <p:txBody>
              <a:bodyPr>
                <a:normAutofit lnSpcReduction="10000"/>
              </a:bodyPr>
              <a:lstStyle/>
              <a:p>
                <a:r>
                  <a:rPr lang="en-IN" dirty="0"/>
                  <a:t>Consider an OFDM system with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𝑢</m:t>
                        </m:r>
                      </m:sub>
                    </m:sSub>
                  </m:oMath>
                </a14:m>
                <a:r>
                  <a:rPr lang="en-IN" dirty="0"/>
                  <a:t> symbol duration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oMath>
                </a14:m>
                <a:r>
                  <a:rPr lang="en-IN" dirty="0"/>
                  <a:t> sub-carriers</a:t>
                </a:r>
              </a:p>
              <a:p>
                <a:pPr lvl="1"/>
                <a14:m>
                  <m:oMath xmlns:m="http://schemas.openxmlformats.org/officeDocument/2006/math">
                    <m:r>
                      <a:rPr lang="en-IN" b="0" i="1" smtClean="0">
                        <a:latin typeface="Cambria Math" panose="02040503050406030204" pitchFamily="18" charset="0"/>
                      </a:rPr>
                      <m:t>𝑚</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𝑢</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+1</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𝑢</m:t>
                        </m:r>
                      </m:sub>
                    </m:sSub>
                  </m:oMath>
                </a14:m>
                <a:endParaRPr lang="en-IN" dirty="0"/>
              </a:p>
              <a:p>
                <a:r>
                  <a:rPr lang="en-IN" dirty="0"/>
                  <a:t>For an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𝑚</m:t>
                        </m:r>
                      </m:e>
                      <m:sup>
                        <m:r>
                          <a:rPr lang="en-IN" i="1">
                            <a:latin typeface="Cambria Math" panose="02040503050406030204" pitchFamily="18" charset="0"/>
                          </a:rPr>
                          <m:t>𝑡h</m:t>
                        </m:r>
                      </m:sup>
                    </m:sSup>
                  </m:oMath>
                </a14:m>
                <a:r>
                  <a:rPr lang="en-IN" dirty="0"/>
                  <a:t> OFDM symbol (</a:t>
                </a:r>
                <a14:m>
                  <m:oMath xmlns:m="http://schemas.openxmlformats.org/officeDocument/2006/math">
                    <m:r>
                      <a:rPr lang="en-IN" b="0" i="1" smtClean="0">
                        <a:latin typeface="Cambria Math" panose="02040503050406030204" pitchFamily="18" charset="0"/>
                      </a:rPr>
                      <m:t>𝑚</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𝑢</m:t>
                        </m:r>
                      </m:sub>
                    </m:sSub>
                  </m:oMath>
                </a14:m>
                <a:r>
                  <a:rPr lang="en-IN" dirty="0"/>
                  <a:t>time),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oMath>
                </a14:m>
                <a:r>
                  <a:rPr lang="en-IN" dirty="0"/>
                  <a:t> sub-carriers enable to transmit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oMath>
                </a14:m>
                <a:r>
                  <a:rPr lang="en-IN" dirty="0"/>
                  <a:t> symbols at a time</a:t>
                </a:r>
              </a:p>
              <a:p>
                <a:endParaRPr lang="en-IN" dirty="0"/>
              </a:p>
              <a:p>
                <a:endParaRPr lang="en-IN" dirty="0"/>
              </a:p>
              <a:p>
                <a:endParaRPr lang="en-IN" dirty="0"/>
              </a:p>
              <a:p>
                <a:endParaRPr lang="en-IN" dirty="0"/>
              </a:p>
              <a:p>
                <a:endParaRPr lang="en-IN" dirty="0"/>
              </a:p>
              <a:p>
                <a:endParaRPr lang="en-IN" dirty="0"/>
              </a:p>
              <a:p>
                <a:endParaRPr lang="en-IN" dirty="0"/>
              </a:p>
              <a:p>
                <a:r>
                  <a:rPr lang="en-IN" dirty="0"/>
                  <a:t>Sub-carrier spacing should be </a:t>
                </a:r>
                <a14:m>
                  <m:oMath xmlns:m="http://schemas.openxmlformats.org/officeDocument/2006/math">
                    <m:r>
                      <m:rPr>
                        <m:sty m:val="p"/>
                      </m:rPr>
                      <a:rPr lang="en-IN" b="0" i="0" smtClean="0">
                        <a:latin typeface="Cambria Math" panose="02040503050406030204" pitchFamily="18" charset="0"/>
                      </a:rPr>
                      <m:t>Δ</m:t>
                    </m:r>
                    <m:r>
                      <a:rPr lang="en-IN" b="0" i="1" smtClean="0">
                        <a:latin typeface="Cambria Math" panose="02040503050406030204" pitchFamily="18" charset="0"/>
                      </a:rPr>
                      <m:t>𝑓</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𝑢</m:t>
                            </m:r>
                          </m:sub>
                        </m:sSub>
                      </m:den>
                    </m:f>
                  </m:oMath>
                </a14:m>
                <a:r>
                  <a:rPr lang="en-IN" dirty="0"/>
                  <a:t> for orthogonality</a:t>
                </a:r>
              </a:p>
              <a:p>
                <a:r>
                  <a:rPr lang="en-IN" dirty="0"/>
                  <a:t>For two sub-carriers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𝑘</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1</m:t>
                        </m:r>
                      </m:sub>
                    </m:sSub>
                    <m:r>
                      <m:rPr>
                        <m:sty m:val="p"/>
                      </m:rPr>
                      <a:rPr lang="en-IN" b="0" i="0" smtClean="0">
                        <a:latin typeface="Cambria Math" panose="02040503050406030204" pitchFamily="18" charset="0"/>
                      </a:rPr>
                      <m:t>Δ</m:t>
                    </m:r>
                    <m:r>
                      <a:rPr lang="en-IN" b="0" i="1" smtClean="0">
                        <a:latin typeface="Cambria Math" panose="02040503050406030204" pitchFamily="18" charset="0"/>
                      </a:rPr>
                      <m:t>𝑓</m:t>
                    </m:r>
                  </m:oMath>
                </a14:m>
                <a:r>
                  <a:rPr lang="en-IN"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𝑘</m:t>
                        </m:r>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0" smtClean="0">
                            <a:latin typeface="Cambria Math" panose="02040503050406030204" pitchFamily="18" charset="0"/>
                          </a:rPr>
                          <m:t>2</m:t>
                        </m:r>
                      </m:sub>
                    </m:sSub>
                    <m:r>
                      <m:rPr>
                        <m:sty m:val="p"/>
                      </m:rPr>
                      <a:rPr lang="en-IN" b="0" i="0" smtClean="0">
                        <a:latin typeface="Cambria Math" panose="02040503050406030204" pitchFamily="18" charset="0"/>
                      </a:rPr>
                      <m:t>Δ</m:t>
                    </m:r>
                    <m:r>
                      <a:rPr lang="en-IN" b="0" i="1" smtClean="0">
                        <a:latin typeface="Cambria Math" panose="02040503050406030204" pitchFamily="18" charset="0"/>
                      </a:rPr>
                      <m:t>𝑓</m:t>
                    </m:r>
                  </m:oMath>
                </a14:m>
                <a:r>
                  <a:rPr lang="en-IN" dirty="0"/>
                  <a:t>, orthogonality implies:</a:t>
                </a:r>
              </a:p>
              <a:p>
                <a:pPr lvl="1"/>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𝑚</m:t>
                        </m:r>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𝑇</m:t>
                            </m:r>
                          </m:e>
                          <m:sub>
                            <m:r>
                              <m:rPr>
                                <m:brk m:alnAt="24"/>
                              </m:rPr>
                              <a:rPr lang="en-IN" b="0" i="1" smtClean="0">
                                <a:latin typeface="Cambria Math" panose="02040503050406030204" pitchFamily="18" charset="0"/>
                              </a:rPr>
                              <m:t>𝑢</m:t>
                            </m:r>
                          </m:sub>
                        </m:sSub>
                      </m:sub>
                      <m:sup>
                        <m:d>
                          <m:dPr>
                            <m:ctrlPr>
                              <a:rPr lang="en-IN" b="0" i="1" smtClean="0">
                                <a:latin typeface="Cambria Math" panose="02040503050406030204" pitchFamily="18" charset="0"/>
                              </a:rPr>
                            </m:ctrlPr>
                          </m:dPr>
                          <m:e>
                            <m:r>
                              <a:rPr lang="en-IN" b="0" i="1" smtClean="0">
                                <a:latin typeface="Cambria Math" panose="02040503050406030204" pitchFamily="18" charset="0"/>
                              </a:rPr>
                              <m:t>𝑚</m:t>
                            </m:r>
                            <m:r>
                              <a:rPr lang="en-IN" b="0" i="1" smtClean="0">
                                <a:latin typeface="Cambria Math" panose="02040503050406030204" pitchFamily="18" charset="0"/>
                              </a:rPr>
                              <m:t>+1</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𝑢</m:t>
                            </m:r>
                          </m:sub>
                        </m:sSub>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1</m:t>
                                </m:r>
                              </m:sub>
                            </m:sSub>
                            <m:r>
                              <m:rPr>
                                <m:sty m:val="p"/>
                              </m:rPr>
                              <a:rPr lang="en-IN" b="0" i="0" smtClean="0">
                                <a:latin typeface="Cambria Math" panose="02040503050406030204" pitchFamily="18" charset="0"/>
                              </a:rPr>
                              <m:t>Δ</m:t>
                            </m:r>
                            <m:r>
                              <a:rPr lang="en-IN" b="0" i="1" smtClean="0">
                                <a:latin typeface="Cambria Math" panose="02040503050406030204" pitchFamily="18" charset="0"/>
                              </a:rPr>
                              <m:t>𝑓𝑡</m:t>
                            </m:r>
                          </m:sup>
                        </m:sSup>
                      </m:e>
                    </m:nary>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2</m:t>
                            </m:r>
                          </m:sub>
                        </m:sSub>
                        <m:r>
                          <m:rPr>
                            <m:sty m:val="p"/>
                          </m:rPr>
                          <a:rPr lang="en-IN" b="0" i="0" smtClean="0">
                            <a:latin typeface="Cambria Math" panose="02040503050406030204" pitchFamily="18" charset="0"/>
                          </a:rPr>
                          <m:t>Δ</m:t>
                        </m:r>
                        <m:r>
                          <a:rPr lang="en-IN" b="0" i="1" smtClean="0">
                            <a:latin typeface="Cambria Math" panose="02040503050406030204" pitchFamily="18" charset="0"/>
                          </a:rPr>
                          <m:t>𝑓𝑡</m:t>
                        </m:r>
                      </m:sup>
                    </m:sSup>
                    <m:r>
                      <a:rPr lang="en-IN" b="0" i="1" smtClean="0">
                        <a:latin typeface="Cambria Math" panose="02040503050406030204" pitchFamily="18" charset="0"/>
                      </a:rPr>
                      <m:t>𝑑𝑡</m:t>
                    </m:r>
                    <m:r>
                      <a:rPr lang="en-IN" b="0" i="1" smtClean="0">
                        <a:latin typeface="Cambria Math" panose="02040503050406030204" pitchFamily="18" charset="0"/>
                      </a:rPr>
                      <m:t>=0, </m:t>
                    </m:r>
                    <m:r>
                      <a:rPr lang="en-IN" b="0" i="1" smtClean="0">
                        <a:latin typeface="Cambria Math" panose="02040503050406030204" pitchFamily="18" charset="0"/>
                      </a:rPr>
                      <m:t>𝑓𝑜𝑟</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2</m:t>
                        </m:r>
                      </m:sub>
                    </m:sSub>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38E826C7-2092-FB2D-92E7-F05AFF7D4705}"/>
                  </a:ext>
                </a:extLst>
              </p:cNvPr>
              <p:cNvSpPr>
                <a:spLocks noGrp="1" noRot="1" noChangeAspect="1" noMove="1" noResize="1" noEditPoints="1" noAdjustHandles="1" noChangeArrowheads="1" noChangeShapeType="1" noTextEdit="1"/>
              </p:cNvSpPr>
              <p:nvPr>
                <p:ph sz="quarter" idx="10"/>
              </p:nvPr>
            </p:nvSpPr>
            <p:spPr>
              <a:xfrm>
                <a:off x="213645" y="550863"/>
                <a:ext cx="11103104" cy="5952594"/>
              </a:xfrm>
              <a:blipFill>
                <a:blip r:embed="rId2"/>
                <a:stretch>
                  <a:fillRect t="-1433"/>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6C51AEC0-B16F-6608-1D62-AB84181E131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56392" y="1932286"/>
            <a:ext cx="7421614" cy="2993428"/>
          </a:xfrm>
          <a:prstGeom prst="rect">
            <a:avLst/>
          </a:prstGeom>
        </p:spPr>
      </p:pic>
    </p:spTree>
    <p:extLst>
      <p:ext uri="{BB962C8B-B14F-4D97-AF65-F5344CB8AC3E}">
        <p14:creationId xmlns:p14="http://schemas.microsoft.com/office/powerpoint/2010/main" val="118826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EC18-933E-5FE1-22D9-686CDAF0D8FA}"/>
              </a:ext>
            </a:extLst>
          </p:cNvPr>
          <p:cNvSpPr>
            <a:spLocks noGrp="1"/>
          </p:cNvSpPr>
          <p:nvPr>
            <p:ph type="title"/>
          </p:nvPr>
        </p:nvSpPr>
        <p:spPr/>
        <p:txBody>
          <a:bodyPr/>
          <a:lstStyle/>
          <a:p>
            <a:r>
              <a:rPr lang="en-IN" dirty="0"/>
              <a:t>5G-NR Baseband OFDM Transmitter with IFFT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F510FED-C0AA-3469-1098-65A911E93B17}"/>
                  </a:ext>
                </a:extLst>
              </p:cNvPr>
              <p:cNvSpPr>
                <a:spLocks noGrp="1"/>
              </p:cNvSpPr>
              <p:nvPr>
                <p:ph sz="quarter" idx="10"/>
              </p:nvPr>
            </p:nvSpPr>
            <p:spPr/>
            <p:txBody>
              <a:bodyPr/>
              <a:lstStyle/>
              <a:p>
                <a:r>
                  <a:rPr lang="en-IN" dirty="0"/>
                  <a:t>Instead of loading the serial-to-parallel converted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oMath>
                </a14:m>
                <a:r>
                  <a:rPr lang="en-IN" dirty="0"/>
                  <a:t> symbols onto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oMath>
                </a14:m>
                <a:r>
                  <a:rPr lang="en-IN" dirty="0"/>
                  <a:t> carriers, those are equivalently processed by N-point IDFT (IFFT)</a:t>
                </a:r>
              </a:p>
              <a:p>
                <a:pPr lvl="1"/>
                <a:r>
                  <a:rPr lang="en-IN" dirty="0"/>
                  <a:t>IFFT is the faster IDFT</a:t>
                </a:r>
              </a:p>
              <a:p>
                <a:r>
                  <a:rPr lang="en-IN" dirty="0"/>
                  <a:t>The N-point IDFT should have </a:t>
                </a:r>
                <a14:m>
                  <m:oMath xmlns:m="http://schemas.openxmlformats.org/officeDocument/2006/math">
                    <m:r>
                      <a:rPr lang="en-IN" b="0" i="1" smtClean="0">
                        <a:latin typeface="Cambria Math" panose="02040503050406030204" pitchFamily="18" charset="0"/>
                      </a:rPr>
                      <m:t>𝑁</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oMath>
                </a14:m>
                <a:r>
                  <a:rPr lang="en-IN" dirty="0"/>
                  <a:t> such that </a:t>
                </a:r>
                <a14:m>
                  <m:oMath xmlns:m="http://schemas.openxmlformats.org/officeDocument/2006/math">
                    <m:r>
                      <a:rPr lang="en-IN" b="0" i="1" smtClean="0">
                        <a:latin typeface="Cambria Math" panose="02040503050406030204" pitchFamily="18" charset="0"/>
                      </a:rPr>
                      <m:t>𝑁</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endParaRPr lang="en-IN" dirty="0"/>
              </a:p>
              <a:p>
                <a:r>
                  <a:rPr lang="en-IN" dirty="0"/>
                  <a:t>If the number of symbols to be transmitted at a time are less than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t>, 0s are padded for the short-fall</a:t>
                </a:r>
              </a:p>
              <a:p>
                <a:r>
                  <a:rPr lang="en-IN" dirty="0"/>
                  <a:t>The N-point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r>
                      <a:rPr lang="en-IN" b="0" i="1" smtClean="0">
                        <a:latin typeface="Cambria Math" panose="02040503050406030204" pitchFamily="18" charset="0"/>
                      </a:rPr>
                      <m:t>)</m:t>
                    </m:r>
                  </m:oMath>
                </a14:m>
                <a:r>
                  <a:rPr lang="en-IN" dirty="0"/>
                  <a:t> IFFT sample output (digital) is again converted from parallel to serial</a:t>
                </a:r>
              </a:p>
              <a:p>
                <a:r>
                  <a:rPr lang="en-IN" dirty="0"/>
                  <a:t>These serial digital samples are converted into analogue domain using DAC</a:t>
                </a:r>
              </a:p>
              <a:p>
                <a:r>
                  <a:rPr lang="en-IN" dirty="0"/>
                  <a:t>These N points (in analogue domain</a:t>
                </a:r>
                <a:r>
                  <a:rPr lang="en-IN" dirty="0">
                    <a:sym typeface="Wingdings" panose="05000000000000000000" pitchFamily="2" charset="2"/>
                  </a:rPr>
                  <a:t>) are transmitted in one OFDM symbol duration </a:t>
                </a:r>
                <a14:m>
                  <m:oMath xmlns:m="http://schemas.openxmlformats.org/officeDocument/2006/math">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𝑆</m:t>
                        </m:r>
                      </m:sub>
                    </m:sSub>
                  </m:oMath>
                </a14:m>
                <a:endParaRPr lang="en-IN" dirty="0"/>
              </a:p>
              <a:p>
                <a:endParaRPr lang="en-IN" dirty="0"/>
              </a:p>
              <a:p>
                <a:endParaRPr lang="en-IN" dirty="0"/>
              </a:p>
              <a:p>
                <a:endParaRPr lang="en-IN" dirty="0"/>
              </a:p>
            </p:txBody>
          </p:sp>
        </mc:Choice>
        <mc:Fallback>
          <p:sp>
            <p:nvSpPr>
              <p:cNvPr id="3" name="Content Placeholder 2">
                <a:extLst>
                  <a:ext uri="{FF2B5EF4-FFF2-40B4-BE49-F238E27FC236}">
                    <a16:creationId xmlns:a16="http://schemas.microsoft.com/office/drawing/2014/main" id="{FF510FED-C0AA-3469-1098-65A911E93B17}"/>
                  </a:ext>
                </a:extLst>
              </p:cNvPr>
              <p:cNvSpPr>
                <a:spLocks noGrp="1" noRot="1" noChangeAspect="1" noMove="1" noResize="1" noEditPoints="1" noAdjustHandles="1" noChangeArrowheads="1" noChangeShapeType="1" noTextEdit="1"/>
              </p:cNvSpPr>
              <p:nvPr>
                <p:ph sz="quarter" idx="10"/>
              </p:nvPr>
            </p:nvSpPr>
            <p:spPr>
              <a:blipFill>
                <a:blip r:embed="rId2"/>
                <a:stretch>
                  <a:fillRect t="-819" r="-697"/>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F9EBA7A4-FA38-FE0A-8532-80541371C60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39406" y="4162908"/>
            <a:ext cx="6252594" cy="2616103"/>
          </a:xfrm>
          <a:prstGeom prst="rect">
            <a:avLst/>
          </a:prstGeom>
        </p:spPr>
      </p:pic>
    </p:spTree>
    <p:extLst>
      <p:ext uri="{BB962C8B-B14F-4D97-AF65-F5344CB8AC3E}">
        <p14:creationId xmlns:p14="http://schemas.microsoft.com/office/powerpoint/2010/main" val="30698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A7650-63A5-6F30-45B0-792C1B54ADCC}"/>
              </a:ext>
            </a:extLst>
          </p:cNvPr>
          <p:cNvSpPr>
            <a:spLocks noGrp="1"/>
          </p:cNvSpPr>
          <p:nvPr>
            <p:ph type="title"/>
          </p:nvPr>
        </p:nvSpPr>
        <p:spPr/>
        <p:txBody>
          <a:bodyPr/>
          <a:lstStyle/>
          <a:p>
            <a:r>
              <a:rPr lang="en-IN" dirty="0"/>
              <a:t>OFDM Receiver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FCF02C-EF9B-81DB-3186-67AF06CBAE0D}"/>
                  </a:ext>
                </a:extLst>
              </p:cNvPr>
              <p:cNvSpPr>
                <a:spLocks noGrp="1"/>
              </p:cNvSpPr>
              <p:nvPr>
                <p:ph sz="quarter" idx="10"/>
              </p:nvPr>
            </p:nvSpPr>
            <p:spPr/>
            <p:txBody>
              <a:bodyPr/>
              <a:lstStyle/>
              <a:p>
                <a:r>
                  <a:rPr lang="en-IN" dirty="0"/>
                  <a:t>Receive signal </a:t>
                </a:r>
                <a14:m>
                  <m:oMath xmlns:m="http://schemas.openxmlformats.org/officeDocument/2006/math">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p:txBody>
          </p:sp>
        </mc:Choice>
        <mc:Fallback xmlns="">
          <p:sp>
            <p:nvSpPr>
              <p:cNvPr id="3" name="Content Placeholder 2">
                <a:extLst>
                  <a:ext uri="{FF2B5EF4-FFF2-40B4-BE49-F238E27FC236}">
                    <a16:creationId xmlns:a16="http://schemas.microsoft.com/office/drawing/2014/main" id="{67FCF02C-EF9B-81DB-3186-67AF06CBAE0D}"/>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D68AC7D8-29A4-0E8C-33E4-06A5EE140DC3}"/>
              </a:ext>
            </a:extLst>
          </p:cNvPr>
          <p:cNvPicPr>
            <a:picLocks noChangeAspect="1"/>
          </p:cNvPicPr>
          <p:nvPr/>
        </p:nvPicPr>
        <p:blipFill>
          <a:blip r:embed="rId3"/>
          <a:stretch>
            <a:fillRect/>
          </a:stretch>
        </p:blipFill>
        <p:spPr>
          <a:xfrm>
            <a:off x="3495675" y="1435005"/>
            <a:ext cx="3758565" cy="3104602"/>
          </a:xfrm>
          <a:prstGeom prst="rect">
            <a:avLst/>
          </a:prstGeom>
        </p:spPr>
      </p:pic>
    </p:spTree>
    <p:extLst>
      <p:ext uri="{BB962C8B-B14F-4D97-AF65-F5344CB8AC3E}">
        <p14:creationId xmlns:p14="http://schemas.microsoft.com/office/powerpoint/2010/main" val="196092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EC18-933E-5FE1-22D9-686CDAF0D8FA}"/>
              </a:ext>
            </a:extLst>
          </p:cNvPr>
          <p:cNvSpPr>
            <a:spLocks noGrp="1"/>
          </p:cNvSpPr>
          <p:nvPr>
            <p:ph type="title"/>
          </p:nvPr>
        </p:nvSpPr>
        <p:spPr/>
        <p:txBody>
          <a:bodyPr/>
          <a:lstStyle/>
          <a:p>
            <a:r>
              <a:rPr lang="en-IN" dirty="0"/>
              <a:t>5G-NR Baseband OFDM Receiver with FFT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10FED-C0AA-3469-1098-65A911E93B17}"/>
                  </a:ext>
                </a:extLst>
              </p:cNvPr>
              <p:cNvSpPr>
                <a:spLocks noGrp="1"/>
              </p:cNvSpPr>
              <p:nvPr>
                <p:ph sz="quarter" idx="10"/>
              </p:nvPr>
            </p:nvSpPr>
            <p:spPr/>
            <p:txBody>
              <a:bodyPr/>
              <a:lstStyle/>
              <a:p>
                <a14:m>
                  <m:oMath xmlns:m="http://schemas.openxmlformats.org/officeDocument/2006/math">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b="0" dirty="0"/>
                  <a:t>The received signal is sampled at a particular sampling rate such that the transmitted baseband digital samples are regenerated using ADC – N-point samples</a:t>
                </a:r>
              </a:p>
              <a:p>
                <a:r>
                  <a:rPr lang="en-IN" b="0" dirty="0"/>
                  <a:t>The serial-to-parallel converted digital output each consisting of N-point sample is fed to N-point DFT (IFFT)</a:t>
                </a:r>
              </a:p>
              <a:p>
                <a:pPr lvl="1"/>
                <a:r>
                  <a:rPr lang="en-IN" dirty="0"/>
                  <a:t>FFT is the faster version of DFT</a:t>
                </a:r>
              </a:p>
              <a:p>
                <a:pPr lvl="1"/>
                <a:r>
                  <a:rPr lang="en-IN" dirty="0"/>
                  <a:t>The time domain samples, hence are converted into frequency domain</a:t>
                </a:r>
              </a:p>
              <a:p>
                <a:r>
                  <a:rPr lang="en-IN" dirty="0"/>
                  <a:t>Leaving out any unused samples (resulting from 0-padding due to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t> point-size for IFFT), the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oMath>
                </a14:m>
                <a:r>
                  <a:rPr lang="en-IN" dirty="0"/>
                  <a:t> output samples are converted into serial – noisy transmitted symbols</a:t>
                </a:r>
              </a:p>
              <a:p>
                <a14:m>
                  <m:oMath xmlns:m="http://schemas.openxmlformats.org/officeDocument/2006/math">
                    <m:sSub>
                      <m:sSubPr>
                        <m:ctrlPr>
                          <a:rPr lang="en-IN" b="0" i="1" smtClean="0">
                            <a:latin typeface="Cambria Math" panose="02040503050406030204" pitchFamily="18" charset="0"/>
                          </a:rPr>
                        </m:ctrlPr>
                      </m:sSubPr>
                      <m:e>
                        <m:d>
                          <m:dPr>
                            <m:ctrlPr>
                              <a:rPr lang="en-IN" b="0" i="1" smtClean="0">
                                <a:latin typeface="Cambria Math" panose="02040503050406030204" pitchFamily="18" charset="0"/>
                              </a:rPr>
                            </m:ctrlPr>
                          </m:dPr>
                          <m:e>
                            <m:r>
                              <a:rPr lang="en-IN" b="0" i="1" smtClean="0">
                                <a:latin typeface="Cambria Math" panose="02040503050406030204" pitchFamily="18" charset="0"/>
                              </a:rPr>
                              <m:t>𝐼𝐹𝐹𝑇</m:t>
                            </m:r>
                          </m:e>
                        </m:d>
                      </m:e>
                      <m:sub>
                        <m:r>
                          <a:rPr lang="en-IN" b="0" i="1" smtClean="0">
                            <a:latin typeface="Cambria Math" panose="02040503050406030204" pitchFamily="18" charset="0"/>
                          </a:rPr>
                          <m:t>𝑇𝑥</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d>
                          <m:dPr>
                            <m:ctrlPr>
                              <a:rPr lang="en-IN" b="0" i="1" smtClean="0">
                                <a:latin typeface="Cambria Math" panose="02040503050406030204" pitchFamily="18" charset="0"/>
                              </a:rPr>
                            </m:ctrlPr>
                          </m:dPr>
                          <m:e>
                            <m:r>
                              <a:rPr lang="en-IN" b="0" i="1" smtClean="0">
                                <a:latin typeface="Cambria Math" panose="02040503050406030204" pitchFamily="18" charset="0"/>
                              </a:rPr>
                              <m:t>𝐹𝐹𝑇</m:t>
                            </m:r>
                          </m:e>
                        </m:d>
                      </m:e>
                      <m:sub>
                        <m:r>
                          <a:rPr lang="en-IN" b="0" i="1" smtClean="0">
                            <a:latin typeface="Cambria Math" panose="02040503050406030204" pitchFamily="18" charset="0"/>
                          </a:rPr>
                          <m:t>𝑅𝑥</m:t>
                        </m:r>
                      </m:sub>
                    </m:sSub>
                  </m:oMath>
                </a14:m>
                <a:r>
                  <a:rPr lang="en-IN" dirty="0"/>
                  <a:t> - OFDM modulator and demodulators</a:t>
                </a:r>
              </a:p>
              <a:p>
                <a:pPr lvl="1"/>
                <a:r>
                  <a:rPr lang="en-IN" dirty="0"/>
                  <a:t>All 4G and 5G systems use this for – OFDM</a:t>
                </a:r>
              </a:p>
              <a:p>
                <a:pPr lvl="1"/>
                <a:endParaRPr lang="en-IN" dirty="0"/>
              </a:p>
              <a:p>
                <a:endParaRPr lang="en-IN" dirty="0"/>
              </a:p>
              <a:p>
                <a:endParaRPr lang="en-IN" b="0" dirty="0"/>
              </a:p>
              <a:p>
                <a:endParaRPr lang="en-IN" dirty="0"/>
              </a:p>
            </p:txBody>
          </p:sp>
        </mc:Choice>
        <mc:Fallback xmlns="">
          <p:sp>
            <p:nvSpPr>
              <p:cNvPr id="3" name="Content Placeholder 2">
                <a:extLst>
                  <a:ext uri="{FF2B5EF4-FFF2-40B4-BE49-F238E27FC236}">
                    <a16:creationId xmlns:a16="http://schemas.microsoft.com/office/drawing/2014/main" id="{FF510FED-C0AA-3469-1098-65A911E93B17}"/>
                  </a:ext>
                </a:extLst>
              </p:cNvPr>
              <p:cNvSpPr>
                <a:spLocks noGrp="1" noRot="1" noChangeAspect="1" noMove="1" noResize="1" noEditPoints="1" noAdjustHandles="1" noChangeArrowheads="1" noChangeShapeType="1" noTextEdit="1"/>
              </p:cNvSpPr>
              <p:nvPr>
                <p:ph sz="quarter" idx="10"/>
              </p:nvPr>
            </p:nvSpPr>
            <p:spPr>
              <a:blipFill>
                <a:blip r:embed="rId2"/>
                <a:stretch>
                  <a:fillRect t="-512" r="-1394"/>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356BBB9A-2F2B-1AB9-01E7-196965846A5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57027" y="4315913"/>
            <a:ext cx="5534973" cy="2447603"/>
          </a:xfrm>
          <a:prstGeom prst="rect">
            <a:avLst/>
          </a:prstGeom>
        </p:spPr>
      </p:pic>
    </p:spTree>
    <p:extLst>
      <p:ext uri="{BB962C8B-B14F-4D97-AF65-F5344CB8AC3E}">
        <p14:creationId xmlns:p14="http://schemas.microsoft.com/office/powerpoint/2010/main" val="301389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34CC-37FE-2BEF-6F1F-7ADB38BF0D59}"/>
              </a:ext>
            </a:extLst>
          </p:cNvPr>
          <p:cNvSpPr>
            <a:spLocks noGrp="1"/>
          </p:cNvSpPr>
          <p:nvPr>
            <p:ph type="title"/>
          </p:nvPr>
        </p:nvSpPr>
        <p:spPr/>
        <p:txBody>
          <a:bodyPr/>
          <a:lstStyle/>
          <a:p>
            <a:r>
              <a:rPr lang="en-IN" dirty="0"/>
              <a:t>5G-NR System Dimensioning – 100 MHz</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41B23C-CDF3-52E0-3257-E17E1B3F91C2}"/>
                  </a:ext>
                </a:extLst>
              </p:cNvPr>
              <p:cNvSpPr>
                <a:spLocks noGrp="1"/>
              </p:cNvSpPr>
              <p:nvPr>
                <p:ph sz="quarter" idx="10"/>
              </p:nvPr>
            </p:nvSpPr>
            <p:spPr/>
            <p:txBody>
              <a:bodyPr>
                <a:normAutofit fontScale="92500" lnSpcReduction="20000"/>
              </a:bodyPr>
              <a:lstStyle/>
              <a:p>
                <a:r>
                  <a:rPr lang="en-IN" dirty="0"/>
                  <a:t>NR Baseband BW = 100 MHz </a:t>
                </a:r>
                <a:r>
                  <a:rPr lang="en-IN" dirty="0">
                    <a:sym typeface="Wingdings" panose="05000000000000000000" pitchFamily="2" charset="2"/>
                  </a:rPr>
                  <a:t> Usable BW = 99 MHz</a:t>
                </a:r>
              </a:p>
              <a:p>
                <a:pPr lvl="1"/>
                <a:r>
                  <a:rPr lang="en-IN" dirty="0">
                    <a:sym typeface="Wingdings" panose="05000000000000000000" pitchFamily="2" charset="2"/>
                  </a:rPr>
                  <a:t>1 MHz is guard band – 0.5 MHz each side</a:t>
                </a:r>
              </a:p>
              <a:p>
                <a:r>
                  <a:rPr lang="en-IN" dirty="0">
                    <a:sym typeface="Wingdings" panose="05000000000000000000" pitchFamily="2" charset="2"/>
                  </a:rPr>
                  <a:t>One of the sub-carrier spacing used in 5G </a:t>
                </a:r>
                <a14:m>
                  <m:oMath xmlns:m="http://schemas.openxmlformats.org/officeDocument/2006/math">
                    <m:r>
                      <a:rPr lang="en-IN" b="0" i="0" smtClean="0">
                        <a:latin typeface="Cambria Math" panose="02040503050406030204" pitchFamily="18" charset="0"/>
                        <a:sym typeface="Wingdings" panose="05000000000000000000" pitchFamily="2" charset="2"/>
                      </a:rPr>
                      <m:t>− </m:t>
                    </m:r>
                    <m:r>
                      <m:rPr>
                        <m:sty m:val="p"/>
                      </m:rPr>
                      <a:rPr lang="en-IN" b="0" i="0" smtClean="0">
                        <a:latin typeface="Cambria Math" panose="02040503050406030204" pitchFamily="18" charset="0"/>
                        <a:sym typeface="Wingdings" panose="05000000000000000000" pitchFamily="2" charset="2"/>
                      </a:rPr>
                      <m:t>Δ</m:t>
                    </m:r>
                    <m:r>
                      <a:rPr lang="en-IN" b="0" i="1" smtClean="0">
                        <a:latin typeface="Cambria Math" panose="02040503050406030204" pitchFamily="18" charset="0"/>
                        <a:sym typeface="Wingdings" panose="05000000000000000000" pitchFamily="2" charset="2"/>
                      </a:rPr>
                      <m:t>𝑓</m:t>
                    </m:r>
                    <m:r>
                      <a:rPr lang="en-IN" b="0" i="0" smtClean="0">
                        <a:latin typeface="Cambria Math" panose="02040503050406030204" pitchFamily="18" charset="0"/>
                        <a:sym typeface="Wingdings" panose="05000000000000000000" pitchFamily="2" charset="2"/>
                      </a:rPr>
                      <m:t>=</m:t>
                    </m:r>
                  </m:oMath>
                </a14:m>
                <a:r>
                  <a:rPr lang="en-IN" dirty="0">
                    <a:sym typeface="Wingdings" panose="05000000000000000000" pitchFamily="2" charset="2"/>
                  </a:rPr>
                  <a:t> 30 </a:t>
                </a:r>
                <a:r>
                  <a:rPr lang="en-IN" dirty="0" err="1">
                    <a:sym typeface="Wingdings" panose="05000000000000000000" pitchFamily="2" charset="2"/>
                  </a:rPr>
                  <a:t>KHz</a:t>
                </a:r>
                <a:endParaRPr lang="en-IN" dirty="0">
                  <a:sym typeface="Wingdings" panose="05000000000000000000" pitchFamily="2" charset="2"/>
                </a:endParaRPr>
              </a:p>
              <a:p>
                <a:r>
                  <a:rPr lang="en-IN" dirty="0">
                    <a:sym typeface="Wingdings" panose="05000000000000000000" pitchFamily="2" charset="2"/>
                  </a:rPr>
                  <a:t>Total sub-carriers required = </a:t>
                </a:r>
                <a14:m>
                  <m:oMath xmlns:m="http://schemas.openxmlformats.org/officeDocument/2006/math">
                    <m:f>
                      <m:fPr>
                        <m:ctrlPr>
                          <a:rPr lang="en-IN" b="0" i="1" smtClean="0">
                            <a:latin typeface="Cambria Math" panose="02040503050406030204" pitchFamily="18" charset="0"/>
                            <a:sym typeface="Wingdings" panose="05000000000000000000" pitchFamily="2" charset="2"/>
                          </a:rPr>
                        </m:ctrlPr>
                      </m:fPr>
                      <m:num>
                        <m:r>
                          <a:rPr lang="en-IN" b="0" i="1" smtClean="0">
                            <a:latin typeface="Cambria Math" panose="02040503050406030204" pitchFamily="18" charset="0"/>
                            <a:sym typeface="Wingdings" panose="05000000000000000000" pitchFamily="2" charset="2"/>
                          </a:rPr>
                          <m:t>99 </m:t>
                        </m:r>
                        <m:r>
                          <a:rPr lang="en-IN" b="0" i="1" smtClean="0">
                            <a:latin typeface="Cambria Math" panose="02040503050406030204" pitchFamily="18" charset="0"/>
                            <a:sym typeface="Wingdings" panose="05000000000000000000" pitchFamily="2" charset="2"/>
                          </a:rPr>
                          <m:t>𝑀𝐻𝑧</m:t>
                        </m:r>
                      </m:num>
                      <m:den>
                        <m:r>
                          <a:rPr lang="en-IN" b="0" i="1" smtClean="0">
                            <a:latin typeface="Cambria Math" panose="02040503050406030204" pitchFamily="18" charset="0"/>
                            <a:sym typeface="Wingdings" panose="05000000000000000000" pitchFamily="2" charset="2"/>
                          </a:rPr>
                          <m:t>30 </m:t>
                        </m:r>
                        <m:r>
                          <a:rPr lang="en-IN" b="0" i="1" smtClean="0">
                            <a:latin typeface="Cambria Math" panose="02040503050406030204" pitchFamily="18" charset="0"/>
                            <a:sym typeface="Wingdings" panose="05000000000000000000" pitchFamily="2" charset="2"/>
                          </a:rPr>
                          <m:t>𝐾𝐻𝑧</m:t>
                        </m:r>
                      </m:den>
                    </m:f>
                    <m:r>
                      <a:rPr lang="en-IN" b="0" i="1" smtClean="0">
                        <a:latin typeface="Cambria Math" panose="02040503050406030204" pitchFamily="18" charset="0"/>
                        <a:sym typeface="Wingdings" panose="05000000000000000000" pitchFamily="2" charset="2"/>
                      </a:rPr>
                      <m:t>=3300</m:t>
                    </m:r>
                  </m:oMath>
                </a14:m>
                <a:endParaRPr lang="en-IN" b="0" dirty="0">
                  <a:sym typeface="Wingdings" panose="05000000000000000000" pitchFamily="2" charset="2"/>
                </a:endParaRPr>
              </a:p>
              <a:p>
                <a:r>
                  <a:rPr lang="en-IN" dirty="0">
                    <a:sym typeface="Wingdings" panose="05000000000000000000" pitchFamily="2" charset="2"/>
                  </a:rPr>
                  <a:t>So the nearest </a:t>
                </a:r>
                <a14:m>
                  <m:oMath xmlns:m="http://schemas.openxmlformats.org/officeDocument/2006/math">
                    <m:sSup>
                      <m:sSupPr>
                        <m:ctrlPr>
                          <a:rPr lang="en-IN" b="0" i="1" smtClean="0">
                            <a:latin typeface="Cambria Math" panose="02040503050406030204" pitchFamily="18" charset="0"/>
                            <a:sym typeface="Wingdings" panose="05000000000000000000" pitchFamily="2" charset="2"/>
                          </a:rPr>
                        </m:ctrlPr>
                      </m:sSupPr>
                      <m:e>
                        <m:r>
                          <a:rPr lang="en-IN" b="0" i="1" smtClean="0">
                            <a:latin typeface="Cambria Math" panose="02040503050406030204" pitchFamily="18" charset="0"/>
                            <a:sym typeface="Wingdings" panose="05000000000000000000" pitchFamily="2" charset="2"/>
                          </a:rPr>
                          <m:t>2</m:t>
                        </m:r>
                      </m:e>
                      <m:sup>
                        <m:r>
                          <a:rPr lang="en-IN" b="0" i="1" smtClean="0">
                            <a:latin typeface="Cambria Math" panose="02040503050406030204" pitchFamily="18" charset="0"/>
                            <a:sym typeface="Wingdings" panose="05000000000000000000" pitchFamily="2" charset="2"/>
                          </a:rPr>
                          <m:t>𝑘</m:t>
                        </m:r>
                      </m:sup>
                    </m:sSup>
                  </m:oMath>
                </a14:m>
                <a:r>
                  <a:rPr lang="en-IN" dirty="0">
                    <a:sym typeface="Wingdings" panose="05000000000000000000" pitchFamily="2" charset="2"/>
                  </a:rPr>
                  <a:t> for 3300 is 4096 and hence (I)FFT size used (N) is 4096 with 0 padding</a:t>
                </a:r>
              </a:p>
              <a:p>
                <a:r>
                  <a:rPr lang="en-IN" dirty="0">
                    <a:sym typeface="Wingdings" panose="05000000000000000000" pitchFamily="2" charset="2"/>
                  </a:rPr>
                  <a:t>The OFDM symbol duration </a:t>
                </a:r>
                <a14:m>
                  <m:oMath xmlns:m="http://schemas.openxmlformats.org/officeDocument/2006/math">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𝑢</m:t>
                        </m:r>
                      </m:sub>
                    </m:sSub>
                    <m:r>
                      <a:rPr lang="en-IN" b="0" i="1" smtClean="0">
                        <a:latin typeface="Cambria Math" panose="02040503050406030204" pitchFamily="18" charset="0"/>
                        <a:sym typeface="Wingdings" panose="05000000000000000000" pitchFamily="2" charset="2"/>
                      </a:rPr>
                      <m:t>=</m:t>
                    </m:r>
                    <m:f>
                      <m:fPr>
                        <m:ctrlPr>
                          <a:rPr lang="en-IN" b="0" i="1" smtClean="0">
                            <a:latin typeface="Cambria Math" panose="02040503050406030204" pitchFamily="18" charset="0"/>
                            <a:sym typeface="Wingdings" panose="05000000000000000000" pitchFamily="2" charset="2"/>
                          </a:rPr>
                        </m:ctrlPr>
                      </m:fPr>
                      <m:num>
                        <m:r>
                          <a:rPr lang="en-IN" b="0" i="1" smtClean="0">
                            <a:latin typeface="Cambria Math" panose="02040503050406030204" pitchFamily="18" charset="0"/>
                            <a:sym typeface="Wingdings" panose="05000000000000000000" pitchFamily="2" charset="2"/>
                          </a:rPr>
                          <m:t>1</m:t>
                        </m:r>
                      </m:num>
                      <m:den>
                        <m:r>
                          <m:rPr>
                            <m:sty m:val="p"/>
                          </m:rPr>
                          <a:rPr lang="en-IN" b="0" i="0" smtClean="0">
                            <a:latin typeface="Cambria Math" panose="02040503050406030204" pitchFamily="18" charset="0"/>
                            <a:sym typeface="Wingdings" panose="05000000000000000000" pitchFamily="2" charset="2"/>
                          </a:rPr>
                          <m:t>Δ</m:t>
                        </m:r>
                        <m:r>
                          <a:rPr lang="en-IN" b="0" i="1" smtClean="0">
                            <a:latin typeface="Cambria Math" panose="02040503050406030204" pitchFamily="18" charset="0"/>
                            <a:sym typeface="Wingdings" panose="05000000000000000000" pitchFamily="2" charset="2"/>
                          </a:rPr>
                          <m:t>𝑓</m:t>
                        </m:r>
                      </m:den>
                    </m:f>
                    <m:r>
                      <a:rPr lang="en-IN" b="0" i="1" smtClean="0">
                        <a:latin typeface="Cambria Math" panose="02040503050406030204" pitchFamily="18" charset="0"/>
                        <a:sym typeface="Wingdings" panose="05000000000000000000" pitchFamily="2" charset="2"/>
                      </a:rPr>
                      <m:t>=</m:t>
                    </m:r>
                    <m:f>
                      <m:fPr>
                        <m:ctrlPr>
                          <a:rPr lang="en-IN" b="0" i="1" smtClean="0">
                            <a:latin typeface="Cambria Math" panose="02040503050406030204" pitchFamily="18" charset="0"/>
                            <a:sym typeface="Wingdings" panose="05000000000000000000" pitchFamily="2" charset="2"/>
                          </a:rPr>
                        </m:ctrlPr>
                      </m:fPr>
                      <m:num>
                        <m:r>
                          <a:rPr lang="en-IN" b="0" i="1" smtClean="0">
                            <a:latin typeface="Cambria Math" panose="02040503050406030204" pitchFamily="18" charset="0"/>
                            <a:sym typeface="Wingdings" panose="05000000000000000000" pitchFamily="2" charset="2"/>
                          </a:rPr>
                          <m:t>1</m:t>
                        </m:r>
                      </m:num>
                      <m:den>
                        <m:r>
                          <a:rPr lang="en-IN" b="0" i="1" smtClean="0">
                            <a:latin typeface="Cambria Math" panose="02040503050406030204" pitchFamily="18" charset="0"/>
                            <a:sym typeface="Wingdings" panose="05000000000000000000" pitchFamily="2" charset="2"/>
                          </a:rPr>
                          <m:t>30 </m:t>
                        </m:r>
                        <m:r>
                          <a:rPr lang="en-IN" b="0" i="1" smtClean="0">
                            <a:latin typeface="Cambria Math" panose="02040503050406030204" pitchFamily="18" charset="0"/>
                            <a:sym typeface="Wingdings" panose="05000000000000000000" pitchFamily="2" charset="2"/>
                          </a:rPr>
                          <m:t>𝐾𝐻𝑧</m:t>
                        </m:r>
                      </m:den>
                    </m:f>
                  </m:oMath>
                </a14:m>
                <a:endParaRPr lang="en-IN" b="0" i="1" dirty="0">
                  <a:latin typeface="Cambria Math" panose="02040503050406030204" pitchFamily="18" charset="0"/>
                  <a:sym typeface="Wingdings" panose="05000000000000000000" pitchFamily="2" charset="2"/>
                </a:endParaRPr>
              </a:p>
              <a:p>
                <a:r>
                  <a:rPr lang="en-IN" b="0" dirty="0">
                    <a:sym typeface="Wingdings" panose="05000000000000000000" pitchFamily="2" charset="2"/>
                  </a:rPr>
                  <a:t>OFDM symbol duration is fixed once the sub-carrier spacing is fixed</a:t>
                </a:r>
              </a:p>
              <a:p>
                <a14:m>
                  <m:oMath xmlns:m="http://schemas.openxmlformats.org/officeDocument/2006/math">
                    <m:r>
                      <a:rPr lang="en-IN" b="0" i="1" smtClean="0">
                        <a:latin typeface="Cambria Math" panose="02040503050406030204" pitchFamily="18" charset="0"/>
                        <a:sym typeface="Wingdings" panose="05000000000000000000" pitchFamily="2" charset="2"/>
                      </a:rPr>
                      <m:t> </m:t>
                    </m:r>
                  </m:oMath>
                </a14:m>
                <a:r>
                  <a:rPr lang="en-IN" dirty="0">
                    <a:sym typeface="Wingdings" panose="05000000000000000000" pitchFamily="2" charset="2"/>
                  </a:rPr>
                  <a:t>Sampling time</a:t>
                </a:r>
              </a:p>
              <a:p>
                <a:pPr lvl="1"/>
                <a:r>
                  <a:rPr lang="en-IN" dirty="0">
                    <a:sym typeface="Wingdings" panose="05000000000000000000" pitchFamily="2" charset="2"/>
                  </a:rPr>
                  <a:t>We have to send 4096 samples in the symbol duration - </a:t>
                </a:r>
                <a14:m>
                  <m:oMath xmlns:m="http://schemas.openxmlformats.org/officeDocument/2006/math">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𝑢</m:t>
                        </m:r>
                      </m:sub>
                    </m:sSub>
                  </m:oMath>
                </a14:m>
                <a:endParaRPr lang="en-IN" b="0" dirty="0">
                  <a:sym typeface="Wingdings" panose="05000000000000000000" pitchFamily="2" charset="2"/>
                </a:endParaRPr>
              </a:p>
              <a:p>
                <a:pPr lvl="1"/>
                <a:r>
                  <a:rPr lang="en-IN" dirty="0">
                    <a:sym typeface="Wingdings" panose="05000000000000000000" pitchFamily="2" charset="2"/>
                  </a:rPr>
                  <a:t>So </a:t>
                </a:r>
                <a14:m>
                  <m:oMath xmlns:m="http://schemas.openxmlformats.org/officeDocument/2006/math">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𝑠</m:t>
                        </m:r>
                      </m:sub>
                    </m:sSub>
                    <m:r>
                      <a:rPr lang="en-IN" b="0" i="1" smtClean="0">
                        <a:latin typeface="Cambria Math" panose="02040503050406030204" pitchFamily="18" charset="0"/>
                        <a:sym typeface="Wingdings" panose="05000000000000000000" pitchFamily="2" charset="2"/>
                      </a:rPr>
                      <m:t>=</m:t>
                    </m:r>
                    <m:f>
                      <m:fPr>
                        <m:ctrlPr>
                          <a:rPr lang="en-IN" b="0" i="1" smtClean="0">
                            <a:latin typeface="Cambria Math" panose="02040503050406030204" pitchFamily="18" charset="0"/>
                            <a:sym typeface="Wingdings" panose="05000000000000000000" pitchFamily="2" charset="2"/>
                          </a:rPr>
                        </m:ctrlPr>
                      </m:fPr>
                      <m:num>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𝑢</m:t>
                            </m:r>
                          </m:sub>
                        </m:sSub>
                      </m:num>
                      <m:den>
                        <m:r>
                          <a:rPr lang="en-IN" b="0" i="1" smtClean="0">
                            <a:latin typeface="Cambria Math" panose="02040503050406030204" pitchFamily="18" charset="0"/>
                            <a:sym typeface="Wingdings" panose="05000000000000000000" pitchFamily="2" charset="2"/>
                          </a:rPr>
                          <m:t>4096</m:t>
                        </m:r>
                      </m:den>
                    </m:f>
                  </m:oMath>
                </a14:m>
                <a:r>
                  <a:rPr lang="en-IN" dirty="0">
                    <a:sym typeface="Wingdings" panose="05000000000000000000" pitchFamily="2" charset="2"/>
                  </a:rPr>
                  <a:t> - inter-symbol sampling</a:t>
                </a:r>
              </a:p>
              <a:p>
                <a:r>
                  <a:rPr lang="en-IN" dirty="0">
                    <a:sym typeface="Wingdings" panose="05000000000000000000" pitchFamily="2" charset="2"/>
                  </a:rPr>
                  <a:t>Sampling rate </a:t>
                </a:r>
              </a:p>
              <a:p>
                <a:pPr lvl="1"/>
                <a14:m>
                  <m:oMath xmlns:m="http://schemas.openxmlformats.org/officeDocument/2006/math">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𝐹</m:t>
                        </m:r>
                      </m:e>
                      <m:sub>
                        <m:r>
                          <a:rPr lang="en-IN" b="0" i="1" smtClean="0">
                            <a:latin typeface="Cambria Math" panose="02040503050406030204" pitchFamily="18" charset="0"/>
                            <a:sym typeface="Wingdings" panose="05000000000000000000" pitchFamily="2" charset="2"/>
                          </a:rPr>
                          <m:t>𝑠</m:t>
                        </m:r>
                      </m:sub>
                    </m:sSub>
                    <m:r>
                      <a:rPr lang="en-IN" b="0" i="1" smtClean="0">
                        <a:latin typeface="Cambria Math" panose="02040503050406030204" pitchFamily="18" charset="0"/>
                        <a:sym typeface="Wingdings" panose="05000000000000000000" pitchFamily="2" charset="2"/>
                      </a:rPr>
                      <m:t>=</m:t>
                    </m:r>
                    <m:f>
                      <m:fPr>
                        <m:ctrlPr>
                          <a:rPr lang="en-IN" b="0" i="1" smtClean="0">
                            <a:latin typeface="Cambria Math" panose="02040503050406030204" pitchFamily="18" charset="0"/>
                            <a:sym typeface="Wingdings" panose="05000000000000000000" pitchFamily="2" charset="2"/>
                          </a:rPr>
                        </m:ctrlPr>
                      </m:fPr>
                      <m:num>
                        <m:r>
                          <a:rPr lang="en-IN" b="0" i="1" smtClean="0">
                            <a:latin typeface="Cambria Math" panose="02040503050406030204" pitchFamily="18" charset="0"/>
                            <a:sym typeface="Wingdings" panose="05000000000000000000" pitchFamily="2" charset="2"/>
                          </a:rPr>
                          <m:t>1</m:t>
                        </m:r>
                      </m:num>
                      <m:den>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𝑠</m:t>
                            </m:r>
                          </m:sub>
                        </m:sSub>
                      </m:den>
                    </m:f>
                    <m:r>
                      <a:rPr lang="en-IN" b="0" i="1" smtClean="0">
                        <a:latin typeface="Cambria Math" panose="02040503050406030204" pitchFamily="18" charset="0"/>
                        <a:sym typeface="Wingdings" panose="05000000000000000000" pitchFamily="2" charset="2"/>
                      </a:rPr>
                      <m:t>=</m:t>
                    </m:r>
                    <m:f>
                      <m:fPr>
                        <m:ctrlPr>
                          <a:rPr lang="en-IN" b="0" i="1" smtClean="0">
                            <a:latin typeface="Cambria Math" panose="02040503050406030204" pitchFamily="18" charset="0"/>
                            <a:sym typeface="Wingdings" panose="05000000000000000000" pitchFamily="2" charset="2"/>
                          </a:rPr>
                        </m:ctrlPr>
                      </m:fPr>
                      <m:num>
                        <m:r>
                          <a:rPr lang="en-IN" b="0" i="1" smtClean="0">
                            <a:latin typeface="Cambria Math" panose="02040503050406030204" pitchFamily="18" charset="0"/>
                            <a:sym typeface="Wingdings" panose="05000000000000000000" pitchFamily="2" charset="2"/>
                          </a:rPr>
                          <m:t>4096</m:t>
                        </m:r>
                      </m:num>
                      <m:den>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𝑢</m:t>
                            </m:r>
                          </m:sub>
                        </m:sSub>
                      </m:den>
                    </m:f>
                    <m:r>
                      <a:rPr lang="en-IN" b="0" i="1" smtClean="0">
                        <a:latin typeface="Cambria Math" panose="02040503050406030204" pitchFamily="18" charset="0"/>
                        <a:sym typeface="Wingdings" panose="05000000000000000000" pitchFamily="2" charset="2"/>
                      </a:rPr>
                      <m:t>=4096</m:t>
                    </m:r>
                    <m:r>
                      <a:rPr lang="en-IN" b="0" i="0" smtClean="0">
                        <a:latin typeface="Cambria Math" panose="02040503050406030204" pitchFamily="18" charset="0"/>
                        <a:sym typeface="Wingdings" panose="05000000000000000000" pitchFamily="2" charset="2"/>
                      </a:rPr>
                      <m:t>.</m:t>
                    </m:r>
                    <m:r>
                      <m:rPr>
                        <m:sty m:val="p"/>
                      </m:rPr>
                      <a:rPr lang="en-IN" b="0" i="0" smtClean="0">
                        <a:latin typeface="Cambria Math" panose="02040503050406030204" pitchFamily="18" charset="0"/>
                        <a:sym typeface="Wingdings" panose="05000000000000000000" pitchFamily="2" charset="2"/>
                      </a:rPr>
                      <m:t>Δ</m:t>
                    </m:r>
                    <m:r>
                      <a:rPr lang="en-IN" b="0" i="1" smtClean="0">
                        <a:latin typeface="Cambria Math" panose="02040503050406030204" pitchFamily="18" charset="0"/>
                        <a:sym typeface="Wingdings" panose="05000000000000000000" pitchFamily="2" charset="2"/>
                      </a:rPr>
                      <m:t>𝑓</m:t>
                    </m:r>
                    <m:r>
                      <a:rPr lang="en-IN" b="0" i="1" smtClean="0">
                        <a:latin typeface="Cambria Math" panose="02040503050406030204" pitchFamily="18" charset="0"/>
                        <a:sym typeface="Wingdings" panose="05000000000000000000" pitchFamily="2" charset="2"/>
                      </a:rPr>
                      <m:t>=4096.30 </m:t>
                    </m:r>
                    <m:r>
                      <a:rPr lang="en-IN" b="0" i="1" smtClean="0">
                        <a:latin typeface="Cambria Math" panose="02040503050406030204" pitchFamily="18" charset="0"/>
                        <a:sym typeface="Wingdings" panose="05000000000000000000" pitchFamily="2" charset="2"/>
                      </a:rPr>
                      <m:t>𝐾𝐻𝑧</m:t>
                    </m:r>
                    <m:r>
                      <a:rPr lang="en-IN" b="0" i="1" smtClean="0">
                        <a:latin typeface="Cambria Math" panose="02040503050406030204" pitchFamily="18" charset="0"/>
                        <a:sym typeface="Wingdings" panose="05000000000000000000" pitchFamily="2" charset="2"/>
                      </a:rPr>
                      <m:t>=122.88 </m:t>
                    </m:r>
                    <m:r>
                      <a:rPr lang="en-IN" b="0" i="1" smtClean="0">
                        <a:latin typeface="Cambria Math" panose="02040503050406030204" pitchFamily="18" charset="0"/>
                        <a:sym typeface="Wingdings" panose="05000000000000000000" pitchFamily="2" charset="2"/>
                      </a:rPr>
                      <m:t>𝑀𝐻𝑧</m:t>
                    </m:r>
                  </m:oMath>
                </a14:m>
                <a:endParaRPr lang="en-IN" b="0" dirty="0">
                  <a:sym typeface="Wingdings" panose="05000000000000000000" pitchFamily="2" charset="2"/>
                </a:endParaRPr>
              </a:p>
              <a:p>
                <a:r>
                  <a:rPr lang="en-IN" b="0" dirty="0">
                    <a:sym typeface="Wingdings" panose="05000000000000000000" pitchFamily="2" charset="2"/>
                  </a:rPr>
                  <a:t>Sampling rate required according to Nyquist criteria is 99 MHz </a:t>
                </a:r>
              </a:p>
              <a:p>
                <a:pPr lvl="1"/>
                <a:r>
                  <a:rPr lang="en-IN" b="0" dirty="0">
                    <a:sym typeface="Wingdings" panose="05000000000000000000" pitchFamily="2" charset="2"/>
                  </a:rPr>
                  <a:t>45 MHz is the BW</a:t>
                </a:r>
              </a:p>
              <a:p>
                <a:pPr lvl="1"/>
                <a:r>
                  <a:rPr lang="en-IN" dirty="0">
                    <a:sym typeface="Wingdings" panose="05000000000000000000" pitchFamily="2" charset="2"/>
                  </a:rPr>
                  <a:t>We are sampling at 122.88 MHz to avoid aliasing effect</a:t>
                </a:r>
              </a:p>
              <a:p>
                <a:pPr lvl="1"/>
                <a:endParaRPr lang="en-IN" b="0" dirty="0">
                  <a:sym typeface="Wingdings" panose="05000000000000000000" pitchFamily="2" charset="2"/>
                </a:endParaRPr>
              </a:p>
              <a:p>
                <a:pPr lvl="1"/>
                <a:endParaRPr lang="en-IN" dirty="0">
                  <a:sym typeface="Wingdings" panose="05000000000000000000" pitchFamily="2" charset="2"/>
                </a:endParaRPr>
              </a:p>
              <a:p>
                <a:endParaRPr lang="en-IN" dirty="0">
                  <a:sym typeface="Wingdings" panose="05000000000000000000" pitchFamily="2" charset="2"/>
                </a:endParaRPr>
              </a:p>
              <a:p>
                <a:endParaRPr lang="en-IN" dirty="0"/>
              </a:p>
            </p:txBody>
          </p:sp>
        </mc:Choice>
        <mc:Fallback xmlns="">
          <p:sp>
            <p:nvSpPr>
              <p:cNvPr id="3" name="Content Placeholder 2">
                <a:extLst>
                  <a:ext uri="{FF2B5EF4-FFF2-40B4-BE49-F238E27FC236}">
                    <a16:creationId xmlns:a16="http://schemas.microsoft.com/office/drawing/2014/main" id="{E541B23C-CDF3-52E0-3257-E17E1B3F91C2}"/>
                  </a:ext>
                </a:extLst>
              </p:cNvPr>
              <p:cNvSpPr>
                <a:spLocks noGrp="1" noRot="1" noChangeAspect="1" noMove="1" noResize="1" noEditPoints="1" noAdjustHandles="1" noChangeArrowheads="1" noChangeShapeType="1" noTextEdit="1"/>
              </p:cNvSpPr>
              <p:nvPr>
                <p:ph sz="quarter" idx="10"/>
              </p:nvPr>
            </p:nvSpPr>
            <p:spPr>
              <a:blipFill>
                <a:blip r:embed="rId2"/>
                <a:stretch>
                  <a:fillRect t="-1740"/>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4CCC6EA7-9FBB-12E4-0334-062E77174FBF}"/>
              </a:ext>
            </a:extLst>
          </p:cNvPr>
          <p:cNvPicPr>
            <a:picLocks noChangeAspect="1"/>
          </p:cNvPicPr>
          <p:nvPr/>
        </p:nvPicPr>
        <p:blipFill>
          <a:blip r:embed="rId3"/>
          <a:stretch>
            <a:fillRect/>
          </a:stretch>
        </p:blipFill>
        <p:spPr>
          <a:xfrm>
            <a:off x="8328857" y="381915"/>
            <a:ext cx="3649499" cy="822669"/>
          </a:xfrm>
          <a:prstGeom prst="rect">
            <a:avLst/>
          </a:prstGeom>
        </p:spPr>
      </p:pic>
      <p:pic>
        <p:nvPicPr>
          <p:cNvPr id="9" name="Picture 8">
            <a:extLst>
              <a:ext uri="{FF2B5EF4-FFF2-40B4-BE49-F238E27FC236}">
                <a16:creationId xmlns:a16="http://schemas.microsoft.com/office/drawing/2014/main" id="{C259A6E4-7EDB-671F-4BE1-EB4E9F2D015E}"/>
              </a:ext>
            </a:extLst>
          </p:cNvPr>
          <p:cNvPicPr>
            <a:picLocks noChangeAspect="1"/>
          </p:cNvPicPr>
          <p:nvPr/>
        </p:nvPicPr>
        <p:blipFill>
          <a:blip r:embed="rId4"/>
          <a:stretch>
            <a:fillRect/>
          </a:stretch>
        </p:blipFill>
        <p:spPr>
          <a:xfrm>
            <a:off x="10222448" y="5187469"/>
            <a:ext cx="1755908" cy="924539"/>
          </a:xfrm>
          <a:prstGeom prst="rect">
            <a:avLst/>
          </a:prstGeom>
        </p:spPr>
      </p:pic>
    </p:spTree>
    <p:extLst>
      <p:ext uri="{BB962C8B-B14F-4D97-AF65-F5344CB8AC3E}">
        <p14:creationId xmlns:p14="http://schemas.microsoft.com/office/powerpoint/2010/main" val="337583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34CC-37FE-2BEF-6F1F-7ADB38BF0D59}"/>
              </a:ext>
            </a:extLst>
          </p:cNvPr>
          <p:cNvSpPr>
            <a:spLocks noGrp="1"/>
          </p:cNvSpPr>
          <p:nvPr>
            <p:ph type="title"/>
          </p:nvPr>
        </p:nvSpPr>
        <p:spPr/>
        <p:txBody>
          <a:bodyPr/>
          <a:lstStyle/>
          <a:p>
            <a:r>
              <a:rPr lang="en-IN" dirty="0"/>
              <a:t>5G-NR System Dimensioning – 50 MHz</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41B23C-CDF3-52E0-3257-E17E1B3F91C2}"/>
                  </a:ext>
                </a:extLst>
              </p:cNvPr>
              <p:cNvSpPr>
                <a:spLocks noGrp="1"/>
              </p:cNvSpPr>
              <p:nvPr>
                <p:ph sz="quarter" idx="10"/>
              </p:nvPr>
            </p:nvSpPr>
            <p:spPr/>
            <p:txBody>
              <a:bodyPr>
                <a:normAutofit fontScale="92500" lnSpcReduction="20000"/>
              </a:bodyPr>
              <a:lstStyle/>
              <a:p>
                <a:r>
                  <a:rPr lang="en-IN" dirty="0"/>
                  <a:t>NR Baseband BW = 50 MHz </a:t>
                </a:r>
                <a:r>
                  <a:rPr lang="en-IN" dirty="0">
                    <a:sym typeface="Wingdings" panose="05000000000000000000" pitchFamily="2" charset="2"/>
                  </a:rPr>
                  <a:t> Usable BW = 49.5 MHz</a:t>
                </a:r>
              </a:p>
              <a:p>
                <a:pPr lvl="1"/>
                <a:r>
                  <a:rPr lang="en-IN" dirty="0">
                    <a:sym typeface="Wingdings" panose="05000000000000000000" pitchFamily="2" charset="2"/>
                  </a:rPr>
                  <a:t>0.5 MHz is guard band – 0.25 MHz each side</a:t>
                </a:r>
              </a:p>
              <a:p>
                <a:r>
                  <a:rPr lang="en-IN" dirty="0">
                    <a:sym typeface="Wingdings" panose="05000000000000000000" pitchFamily="2" charset="2"/>
                  </a:rPr>
                  <a:t>One of the sub-carrier spacing used in 5G </a:t>
                </a:r>
                <a14:m>
                  <m:oMath xmlns:m="http://schemas.openxmlformats.org/officeDocument/2006/math">
                    <m:r>
                      <a:rPr lang="en-IN" b="0" i="0" smtClean="0">
                        <a:latin typeface="Cambria Math" panose="02040503050406030204" pitchFamily="18" charset="0"/>
                        <a:sym typeface="Wingdings" panose="05000000000000000000" pitchFamily="2" charset="2"/>
                      </a:rPr>
                      <m:t>− </m:t>
                    </m:r>
                    <m:r>
                      <m:rPr>
                        <m:sty m:val="p"/>
                      </m:rPr>
                      <a:rPr lang="en-IN" b="0" i="0" smtClean="0">
                        <a:latin typeface="Cambria Math" panose="02040503050406030204" pitchFamily="18" charset="0"/>
                        <a:sym typeface="Wingdings" panose="05000000000000000000" pitchFamily="2" charset="2"/>
                      </a:rPr>
                      <m:t>Δ</m:t>
                    </m:r>
                    <m:r>
                      <a:rPr lang="en-IN" b="0" i="1" smtClean="0">
                        <a:latin typeface="Cambria Math" panose="02040503050406030204" pitchFamily="18" charset="0"/>
                        <a:sym typeface="Wingdings" panose="05000000000000000000" pitchFamily="2" charset="2"/>
                      </a:rPr>
                      <m:t>𝑓</m:t>
                    </m:r>
                    <m:r>
                      <a:rPr lang="en-IN" b="0" i="0" smtClean="0">
                        <a:latin typeface="Cambria Math" panose="02040503050406030204" pitchFamily="18" charset="0"/>
                        <a:sym typeface="Wingdings" panose="05000000000000000000" pitchFamily="2" charset="2"/>
                      </a:rPr>
                      <m:t>=</m:t>
                    </m:r>
                  </m:oMath>
                </a14:m>
                <a:r>
                  <a:rPr lang="en-IN" dirty="0">
                    <a:sym typeface="Wingdings" panose="05000000000000000000" pitchFamily="2" charset="2"/>
                  </a:rPr>
                  <a:t> 15 </a:t>
                </a:r>
                <a:r>
                  <a:rPr lang="en-IN" dirty="0" err="1">
                    <a:sym typeface="Wingdings" panose="05000000000000000000" pitchFamily="2" charset="2"/>
                  </a:rPr>
                  <a:t>KHz</a:t>
                </a:r>
                <a:endParaRPr lang="en-IN" dirty="0">
                  <a:sym typeface="Wingdings" panose="05000000000000000000" pitchFamily="2" charset="2"/>
                </a:endParaRPr>
              </a:p>
              <a:p>
                <a:r>
                  <a:rPr lang="en-IN" dirty="0">
                    <a:sym typeface="Wingdings" panose="05000000000000000000" pitchFamily="2" charset="2"/>
                  </a:rPr>
                  <a:t>Total sub-carriers required = </a:t>
                </a:r>
                <a14:m>
                  <m:oMath xmlns:m="http://schemas.openxmlformats.org/officeDocument/2006/math">
                    <m:f>
                      <m:fPr>
                        <m:ctrlPr>
                          <a:rPr lang="en-IN" b="0" i="1" smtClean="0">
                            <a:latin typeface="Cambria Math" panose="02040503050406030204" pitchFamily="18" charset="0"/>
                            <a:sym typeface="Wingdings" panose="05000000000000000000" pitchFamily="2" charset="2"/>
                          </a:rPr>
                        </m:ctrlPr>
                      </m:fPr>
                      <m:num>
                        <m:r>
                          <a:rPr lang="en-IN" b="0" i="1" smtClean="0">
                            <a:latin typeface="Cambria Math" panose="02040503050406030204" pitchFamily="18" charset="0"/>
                            <a:sym typeface="Wingdings" panose="05000000000000000000" pitchFamily="2" charset="2"/>
                          </a:rPr>
                          <m:t>49.5 </m:t>
                        </m:r>
                        <m:r>
                          <a:rPr lang="en-IN" b="0" i="1" smtClean="0">
                            <a:latin typeface="Cambria Math" panose="02040503050406030204" pitchFamily="18" charset="0"/>
                            <a:sym typeface="Wingdings" panose="05000000000000000000" pitchFamily="2" charset="2"/>
                          </a:rPr>
                          <m:t>𝑀𝐻𝑧</m:t>
                        </m:r>
                      </m:num>
                      <m:den>
                        <m:r>
                          <a:rPr lang="en-IN" b="0" i="1" smtClean="0">
                            <a:latin typeface="Cambria Math" panose="02040503050406030204" pitchFamily="18" charset="0"/>
                            <a:sym typeface="Wingdings" panose="05000000000000000000" pitchFamily="2" charset="2"/>
                          </a:rPr>
                          <m:t>15 </m:t>
                        </m:r>
                        <m:r>
                          <a:rPr lang="en-IN" b="0" i="1" smtClean="0">
                            <a:latin typeface="Cambria Math" panose="02040503050406030204" pitchFamily="18" charset="0"/>
                            <a:sym typeface="Wingdings" panose="05000000000000000000" pitchFamily="2" charset="2"/>
                          </a:rPr>
                          <m:t>𝐾𝐻𝑧</m:t>
                        </m:r>
                      </m:den>
                    </m:f>
                    <m:r>
                      <a:rPr lang="en-IN" b="0" i="1" smtClean="0">
                        <a:latin typeface="Cambria Math" panose="02040503050406030204" pitchFamily="18" charset="0"/>
                        <a:sym typeface="Wingdings" panose="05000000000000000000" pitchFamily="2" charset="2"/>
                      </a:rPr>
                      <m:t>=3300</m:t>
                    </m:r>
                  </m:oMath>
                </a14:m>
                <a:endParaRPr lang="en-IN" b="0" dirty="0">
                  <a:sym typeface="Wingdings" panose="05000000000000000000" pitchFamily="2" charset="2"/>
                </a:endParaRPr>
              </a:p>
              <a:p>
                <a:r>
                  <a:rPr lang="en-IN" dirty="0">
                    <a:sym typeface="Wingdings" panose="05000000000000000000" pitchFamily="2" charset="2"/>
                  </a:rPr>
                  <a:t>So the nearest </a:t>
                </a:r>
                <a14:m>
                  <m:oMath xmlns:m="http://schemas.openxmlformats.org/officeDocument/2006/math">
                    <m:sSup>
                      <m:sSupPr>
                        <m:ctrlPr>
                          <a:rPr lang="en-IN" b="0" i="1" smtClean="0">
                            <a:latin typeface="Cambria Math" panose="02040503050406030204" pitchFamily="18" charset="0"/>
                            <a:sym typeface="Wingdings" panose="05000000000000000000" pitchFamily="2" charset="2"/>
                          </a:rPr>
                        </m:ctrlPr>
                      </m:sSupPr>
                      <m:e>
                        <m:r>
                          <a:rPr lang="en-IN" b="0" i="1" smtClean="0">
                            <a:latin typeface="Cambria Math" panose="02040503050406030204" pitchFamily="18" charset="0"/>
                            <a:sym typeface="Wingdings" panose="05000000000000000000" pitchFamily="2" charset="2"/>
                          </a:rPr>
                          <m:t>2</m:t>
                        </m:r>
                      </m:e>
                      <m:sup>
                        <m:r>
                          <a:rPr lang="en-IN" b="0" i="1" smtClean="0">
                            <a:latin typeface="Cambria Math" panose="02040503050406030204" pitchFamily="18" charset="0"/>
                            <a:sym typeface="Wingdings" panose="05000000000000000000" pitchFamily="2" charset="2"/>
                          </a:rPr>
                          <m:t>𝑘</m:t>
                        </m:r>
                      </m:sup>
                    </m:sSup>
                  </m:oMath>
                </a14:m>
                <a:r>
                  <a:rPr lang="en-IN" dirty="0">
                    <a:sym typeface="Wingdings" panose="05000000000000000000" pitchFamily="2" charset="2"/>
                  </a:rPr>
                  <a:t> for 3300 is 4096 and hence (I)FFT size used (N) is 4096 with 0 padding</a:t>
                </a:r>
              </a:p>
              <a:p>
                <a:r>
                  <a:rPr lang="en-IN" dirty="0">
                    <a:sym typeface="Wingdings" panose="05000000000000000000" pitchFamily="2" charset="2"/>
                  </a:rPr>
                  <a:t>The OFDM symbol duration </a:t>
                </a:r>
                <a14:m>
                  <m:oMath xmlns:m="http://schemas.openxmlformats.org/officeDocument/2006/math">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𝑢</m:t>
                        </m:r>
                      </m:sub>
                    </m:sSub>
                    <m:r>
                      <a:rPr lang="en-IN" b="0" i="1" smtClean="0">
                        <a:latin typeface="Cambria Math" panose="02040503050406030204" pitchFamily="18" charset="0"/>
                        <a:sym typeface="Wingdings" panose="05000000000000000000" pitchFamily="2" charset="2"/>
                      </a:rPr>
                      <m:t>=</m:t>
                    </m:r>
                    <m:f>
                      <m:fPr>
                        <m:ctrlPr>
                          <a:rPr lang="en-IN" b="0" i="1" smtClean="0">
                            <a:latin typeface="Cambria Math" panose="02040503050406030204" pitchFamily="18" charset="0"/>
                            <a:sym typeface="Wingdings" panose="05000000000000000000" pitchFamily="2" charset="2"/>
                          </a:rPr>
                        </m:ctrlPr>
                      </m:fPr>
                      <m:num>
                        <m:r>
                          <a:rPr lang="en-IN" b="0" i="1" smtClean="0">
                            <a:latin typeface="Cambria Math" panose="02040503050406030204" pitchFamily="18" charset="0"/>
                            <a:sym typeface="Wingdings" panose="05000000000000000000" pitchFamily="2" charset="2"/>
                          </a:rPr>
                          <m:t>1</m:t>
                        </m:r>
                      </m:num>
                      <m:den>
                        <m:r>
                          <m:rPr>
                            <m:sty m:val="p"/>
                          </m:rPr>
                          <a:rPr lang="en-IN" b="0" i="0" smtClean="0">
                            <a:latin typeface="Cambria Math" panose="02040503050406030204" pitchFamily="18" charset="0"/>
                            <a:sym typeface="Wingdings" panose="05000000000000000000" pitchFamily="2" charset="2"/>
                          </a:rPr>
                          <m:t>Δ</m:t>
                        </m:r>
                        <m:r>
                          <a:rPr lang="en-IN" b="0" i="1" smtClean="0">
                            <a:latin typeface="Cambria Math" panose="02040503050406030204" pitchFamily="18" charset="0"/>
                            <a:sym typeface="Wingdings" panose="05000000000000000000" pitchFamily="2" charset="2"/>
                          </a:rPr>
                          <m:t>𝑓</m:t>
                        </m:r>
                      </m:den>
                    </m:f>
                    <m:r>
                      <a:rPr lang="en-IN" b="0" i="1" smtClean="0">
                        <a:latin typeface="Cambria Math" panose="02040503050406030204" pitchFamily="18" charset="0"/>
                        <a:sym typeface="Wingdings" panose="05000000000000000000" pitchFamily="2" charset="2"/>
                      </a:rPr>
                      <m:t>=</m:t>
                    </m:r>
                    <m:f>
                      <m:fPr>
                        <m:ctrlPr>
                          <a:rPr lang="en-IN" b="0" i="1" smtClean="0">
                            <a:latin typeface="Cambria Math" panose="02040503050406030204" pitchFamily="18" charset="0"/>
                            <a:sym typeface="Wingdings" panose="05000000000000000000" pitchFamily="2" charset="2"/>
                          </a:rPr>
                        </m:ctrlPr>
                      </m:fPr>
                      <m:num>
                        <m:r>
                          <a:rPr lang="en-IN" b="0" i="1" smtClean="0">
                            <a:latin typeface="Cambria Math" panose="02040503050406030204" pitchFamily="18" charset="0"/>
                            <a:sym typeface="Wingdings" panose="05000000000000000000" pitchFamily="2" charset="2"/>
                          </a:rPr>
                          <m:t>1</m:t>
                        </m:r>
                      </m:num>
                      <m:den>
                        <m:r>
                          <a:rPr lang="en-IN" b="0" i="1" smtClean="0">
                            <a:latin typeface="Cambria Math" panose="02040503050406030204" pitchFamily="18" charset="0"/>
                            <a:sym typeface="Wingdings" panose="05000000000000000000" pitchFamily="2" charset="2"/>
                          </a:rPr>
                          <m:t>15 </m:t>
                        </m:r>
                        <m:r>
                          <a:rPr lang="en-IN" b="0" i="1" smtClean="0">
                            <a:latin typeface="Cambria Math" panose="02040503050406030204" pitchFamily="18" charset="0"/>
                            <a:sym typeface="Wingdings" panose="05000000000000000000" pitchFamily="2" charset="2"/>
                          </a:rPr>
                          <m:t>𝐾𝐻𝑧</m:t>
                        </m:r>
                      </m:den>
                    </m:f>
                  </m:oMath>
                </a14:m>
                <a:endParaRPr lang="en-IN" b="0" i="1" dirty="0">
                  <a:latin typeface="Cambria Math" panose="02040503050406030204" pitchFamily="18" charset="0"/>
                  <a:sym typeface="Wingdings" panose="05000000000000000000" pitchFamily="2" charset="2"/>
                </a:endParaRPr>
              </a:p>
              <a:p>
                <a:r>
                  <a:rPr lang="en-IN" b="0" dirty="0">
                    <a:sym typeface="Wingdings" panose="05000000000000000000" pitchFamily="2" charset="2"/>
                  </a:rPr>
                  <a:t>OFDM symbol duration is fixed once the sub-carrier spacing is fixed</a:t>
                </a:r>
              </a:p>
              <a:p>
                <a14:m>
                  <m:oMath xmlns:m="http://schemas.openxmlformats.org/officeDocument/2006/math">
                    <m:r>
                      <a:rPr lang="en-IN" b="0" i="1" smtClean="0">
                        <a:latin typeface="Cambria Math" panose="02040503050406030204" pitchFamily="18" charset="0"/>
                        <a:sym typeface="Wingdings" panose="05000000000000000000" pitchFamily="2" charset="2"/>
                      </a:rPr>
                      <m:t> </m:t>
                    </m:r>
                  </m:oMath>
                </a14:m>
                <a:r>
                  <a:rPr lang="en-IN" dirty="0">
                    <a:sym typeface="Wingdings" panose="05000000000000000000" pitchFamily="2" charset="2"/>
                  </a:rPr>
                  <a:t>Sampling time</a:t>
                </a:r>
              </a:p>
              <a:p>
                <a:pPr lvl="1"/>
                <a:r>
                  <a:rPr lang="en-IN" dirty="0">
                    <a:sym typeface="Wingdings" panose="05000000000000000000" pitchFamily="2" charset="2"/>
                  </a:rPr>
                  <a:t>We have to send 4096 samples in the symbol duration - </a:t>
                </a:r>
                <a14:m>
                  <m:oMath xmlns:m="http://schemas.openxmlformats.org/officeDocument/2006/math">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𝑢</m:t>
                        </m:r>
                      </m:sub>
                    </m:sSub>
                  </m:oMath>
                </a14:m>
                <a:endParaRPr lang="en-IN" b="0" dirty="0">
                  <a:sym typeface="Wingdings" panose="05000000000000000000" pitchFamily="2" charset="2"/>
                </a:endParaRPr>
              </a:p>
              <a:p>
                <a:pPr lvl="1"/>
                <a:r>
                  <a:rPr lang="en-IN" dirty="0">
                    <a:sym typeface="Wingdings" panose="05000000000000000000" pitchFamily="2" charset="2"/>
                  </a:rPr>
                  <a:t>So </a:t>
                </a:r>
                <a14:m>
                  <m:oMath xmlns:m="http://schemas.openxmlformats.org/officeDocument/2006/math">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𝑠</m:t>
                        </m:r>
                      </m:sub>
                    </m:sSub>
                    <m:r>
                      <a:rPr lang="en-IN" b="0" i="1" smtClean="0">
                        <a:latin typeface="Cambria Math" panose="02040503050406030204" pitchFamily="18" charset="0"/>
                        <a:sym typeface="Wingdings" panose="05000000000000000000" pitchFamily="2" charset="2"/>
                      </a:rPr>
                      <m:t>=</m:t>
                    </m:r>
                    <m:f>
                      <m:fPr>
                        <m:ctrlPr>
                          <a:rPr lang="en-IN" b="0" i="1" smtClean="0">
                            <a:latin typeface="Cambria Math" panose="02040503050406030204" pitchFamily="18" charset="0"/>
                            <a:sym typeface="Wingdings" panose="05000000000000000000" pitchFamily="2" charset="2"/>
                          </a:rPr>
                        </m:ctrlPr>
                      </m:fPr>
                      <m:num>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𝑢</m:t>
                            </m:r>
                          </m:sub>
                        </m:sSub>
                      </m:num>
                      <m:den>
                        <m:r>
                          <a:rPr lang="en-IN" b="0" i="1" smtClean="0">
                            <a:latin typeface="Cambria Math" panose="02040503050406030204" pitchFamily="18" charset="0"/>
                            <a:sym typeface="Wingdings" panose="05000000000000000000" pitchFamily="2" charset="2"/>
                          </a:rPr>
                          <m:t>4096</m:t>
                        </m:r>
                      </m:den>
                    </m:f>
                  </m:oMath>
                </a14:m>
                <a:r>
                  <a:rPr lang="en-IN" dirty="0">
                    <a:sym typeface="Wingdings" panose="05000000000000000000" pitchFamily="2" charset="2"/>
                  </a:rPr>
                  <a:t> - inter-symbol sampling</a:t>
                </a:r>
              </a:p>
              <a:p>
                <a:r>
                  <a:rPr lang="en-IN" dirty="0">
                    <a:sym typeface="Wingdings" panose="05000000000000000000" pitchFamily="2" charset="2"/>
                  </a:rPr>
                  <a:t>Sampling rate </a:t>
                </a:r>
              </a:p>
              <a:p>
                <a:pPr lvl="1"/>
                <a14:m>
                  <m:oMath xmlns:m="http://schemas.openxmlformats.org/officeDocument/2006/math">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𝐹</m:t>
                        </m:r>
                      </m:e>
                      <m:sub>
                        <m:r>
                          <a:rPr lang="en-IN" b="0" i="1" smtClean="0">
                            <a:latin typeface="Cambria Math" panose="02040503050406030204" pitchFamily="18" charset="0"/>
                            <a:sym typeface="Wingdings" panose="05000000000000000000" pitchFamily="2" charset="2"/>
                          </a:rPr>
                          <m:t>𝑠</m:t>
                        </m:r>
                      </m:sub>
                    </m:sSub>
                    <m:r>
                      <a:rPr lang="en-IN" b="0" i="1" smtClean="0">
                        <a:latin typeface="Cambria Math" panose="02040503050406030204" pitchFamily="18" charset="0"/>
                        <a:sym typeface="Wingdings" panose="05000000000000000000" pitchFamily="2" charset="2"/>
                      </a:rPr>
                      <m:t>=</m:t>
                    </m:r>
                    <m:f>
                      <m:fPr>
                        <m:ctrlPr>
                          <a:rPr lang="en-IN" b="0" i="1" smtClean="0">
                            <a:latin typeface="Cambria Math" panose="02040503050406030204" pitchFamily="18" charset="0"/>
                            <a:sym typeface="Wingdings" panose="05000000000000000000" pitchFamily="2" charset="2"/>
                          </a:rPr>
                        </m:ctrlPr>
                      </m:fPr>
                      <m:num>
                        <m:r>
                          <a:rPr lang="en-IN" b="0" i="1" smtClean="0">
                            <a:latin typeface="Cambria Math" panose="02040503050406030204" pitchFamily="18" charset="0"/>
                            <a:sym typeface="Wingdings" panose="05000000000000000000" pitchFamily="2" charset="2"/>
                          </a:rPr>
                          <m:t>1</m:t>
                        </m:r>
                      </m:num>
                      <m:den>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𝑠</m:t>
                            </m:r>
                          </m:sub>
                        </m:sSub>
                      </m:den>
                    </m:f>
                    <m:r>
                      <a:rPr lang="en-IN" b="0" i="1" smtClean="0">
                        <a:latin typeface="Cambria Math" panose="02040503050406030204" pitchFamily="18" charset="0"/>
                        <a:sym typeface="Wingdings" panose="05000000000000000000" pitchFamily="2" charset="2"/>
                      </a:rPr>
                      <m:t>=</m:t>
                    </m:r>
                    <m:f>
                      <m:fPr>
                        <m:ctrlPr>
                          <a:rPr lang="en-IN" b="0" i="1" smtClean="0">
                            <a:latin typeface="Cambria Math" panose="02040503050406030204" pitchFamily="18" charset="0"/>
                            <a:sym typeface="Wingdings" panose="05000000000000000000" pitchFamily="2" charset="2"/>
                          </a:rPr>
                        </m:ctrlPr>
                      </m:fPr>
                      <m:num>
                        <m:r>
                          <a:rPr lang="en-IN" b="0" i="1" smtClean="0">
                            <a:latin typeface="Cambria Math" panose="02040503050406030204" pitchFamily="18" charset="0"/>
                            <a:sym typeface="Wingdings" panose="05000000000000000000" pitchFamily="2" charset="2"/>
                          </a:rPr>
                          <m:t>4096</m:t>
                        </m:r>
                      </m:num>
                      <m:den>
                        <m:sSub>
                          <m:sSubPr>
                            <m:ctrlPr>
                              <a:rPr lang="en-IN" b="0"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𝑇</m:t>
                            </m:r>
                          </m:e>
                          <m:sub>
                            <m:r>
                              <a:rPr lang="en-IN" b="0" i="1" smtClean="0">
                                <a:latin typeface="Cambria Math" panose="02040503050406030204" pitchFamily="18" charset="0"/>
                                <a:sym typeface="Wingdings" panose="05000000000000000000" pitchFamily="2" charset="2"/>
                              </a:rPr>
                              <m:t>𝑢</m:t>
                            </m:r>
                          </m:sub>
                        </m:sSub>
                      </m:den>
                    </m:f>
                    <m:r>
                      <a:rPr lang="en-IN" b="0" i="1" smtClean="0">
                        <a:latin typeface="Cambria Math" panose="02040503050406030204" pitchFamily="18" charset="0"/>
                        <a:sym typeface="Wingdings" panose="05000000000000000000" pitchFamily="2" charset="2"/>
                      </a:rPr>
                      <m:t>=4096</m:t>
                    </m:r>
                    <m:r>
                      <a:rPr lang="en-IN" b="0" i="0" smtClean="0">
                        <a:latin typeface="Cambria Math" panose="02040503050406030204" pitchFamily="18" charset="0"/>
                        <a:sym typeface="Wingdings" panose="05000000000000000000" pitchFamily="2" charset="2"/>
                      </a:rPr>
                      <m:t>.</m:t>
                    </m:r>
                    <m:r>
                      <m:rPr>
                        <m:sty m:val="p"/>
                      </m:rPr>
                      <a:rPr lang="en-IN" b="0" i="0" smtClean="0">
                        <a:latin typeface="Cambria Math" panose="02040503050406030204" pitchFamily="18" charset="0"/>
                        <a:sym typeface="Wingdings" panose="05000000000000000000" pitchFamily="2" charset="2"/>
                      </a:rPr>
                      <m:t>Δ</m:t>
                    </m:r>
                    <m:r>
                      <a:rPr lang="en-IN" b="0" i="1" smtClean="0">
                        <a:latin typeface="Cambria Math" panose="02040503050406030204" pitchFamily="18" charset="0"/>
                        <a:sym typeface="Wingdings" panose="05000000000000000000" pitchFamily="2" charset="2"/>
                      </a:rPr>
                      <m:t>𝑓</m:t>
                    </m:r>
                    <m:r>
                      <a:rPr lang="en-IN" b="0" i="1" smtClean="0">
                        <a:latin typeface="Cambria Math" panose="02040503050406030204" pitchFamily="18" charset="0"/>
                        <a:sym typeface="Wingdings" panose="05000000000000000000" pitchFamily="2" charset="2"/>
                      </a:rPr>
                      <m:t>=4096.15 </m:t>
                    </m:r>
                    <m:r>
                      <a:rPr lang="en-IN" b="0" i="1" smtClean="0">
                        <a:latin typeface="Cambria Math" panose="02040503050406030204" pitchFamily="18" charset="0"/>
                        <a:sym typeface="Wingdings" panose="05000000000000000000" pitchFamily="2" charset="2"/>
                      </a:rPr>
                      <m:t>𝐾𝐻𝑧</m:t>
                    </m:r>
                    <m:r>
                      <a:rPr lang="en-IN" b="0" i="1" smtClean="0">
                        <a:latin typeface="Cambria Math" panose="02040503050406030204" pitchFamily="18" charset="0"/>
                        <a:sym typeface="Wingdings" panose="05000000000000000000" pitchFamily="2" charset="2"/>
                      </a:rPr>
                      <m:t>=61.44 </m:t>
                    </m:r>
                    <m:r>
                      <a:rPr lang="en-IN" b="0" i="1" smtClean="0">
                        <a:latin typeface="Cambria Math" panose="02040503050406030204" pitchFamily="18" charset="0"/>
                        <a:sym typeface="Wingdings" panose="05000000000000000000" pitchFamily="2" charset="2"/>
                      </a:rPr>
                      <m:t>𝑀𝐻𝑧</m:t>
                    </m:r>
                  </m:oMath>
                </a14:m>
                <a:endParaRPr lang="en-IN" b="0" dirty="0">
                  <a:sym typeface="Wingdings" panose="05000000000000000000" pitchFamily="2" charset="2"/>
                </a:endParaRPr>
              </a:p>
              <a:p>
                <a:r>
                  <a:rPr lang="en-IN" b="0" dirty="0">
                    <a:sym typeface="Wingdings" panose="05000000000000000000" pitchFamily="2" charset="2"/>
                  </a:rPr>
                  <a:t>Sampling rate required according to Nyquist criteria is 49.5 MHz </a:t>
                </a:r>
              </a:p>
              <a:p>
                <a:pPr lvl="1"/>
                <a:r>
                  <a:rPr lang="en-IN" dirty="0">
                    <a:sym typeface="Wingdings" panose="05000000000000000000" pitchFamily="2" charset="2"/>
                  </a:rPr>
                  <a:t>24.75</a:t>
                </a:r>
                <a:r>
                  <a:rPr lang="en-IN" b="0" dirty="0">
                    <a:sym typeface="Wingdings" panose="05000000000000000000" pitchFamily="2" charset="2"/>
                  </a:rPr>
                  <a:t> MHz is the BW</a:t>
                </a:r>
              </a:p>
              <a:p>
                <a:pPr lvl="1"/>
                <a:r>
                  <a:rPr lang="en-IN" dirty="0">
                    <a:sym typeface="Wingdings" panose="05000000000000000000" pitchFamily="2" charset="2"/>
                  </a:rPr>
                  <a:t>We are sampling at 61.44 MHz to avoid aliasing effect</a:t>
                </a:r>
              </a:p>
              <a:p>
                <a:pPr lvl="1"/>
                <a:endParaRPr lang="en-IN" b="0" dirty="0">
                  <a:sym typeface="Wingdings" panose="05000000000000000000" pitchFamily="2" charset="2"/>
                </a:endParaRPr>
              </a:p>
              <a:p>
                <a:pPr lvl="1"/>
                <a:endParaRPr lang="en-IN" dirty="0">
                  <a:sym typeface="Wingdings" panose="05000000000000000000" pitchFamily="2" charset="2"/>
                </a:endParaRPr>
              </a:p>
              <a:p>
                <a:endParaRPr lang="en-IN" dirty="0">
                  <a:sym typeface="Wingdings" panose="05000000000000000000" pitchFamily="2" charset="2"/>
                </a:endParaRPr>
              </a:p>
              <a:p>
                <a:endParaRPr lang="en-IN" dirty="0"/>
              </a:p>
            </p:txBody>
          </p:sp>
        </mc:Choice>
        <mc:Fallback xmlns="">
          <p:sp>
            <p:nvSpPr>
              <p:cNvPr id="3" name="Content Placeholder 2">
                <a:extLst>
                  <a:ext uri="{FF2B5EF4-FFF2-40B4-BE49-F238E27FC236}">
                    <a16:creationId xmlns:a16="http://schemas.microsoft.com/office/drawing/2014/main" id="{E541B23C-CDF3-52E0-3257-E17E1B3F91C2}"/>
                  </a:ext>
                </a:extLst>
              </p:cNvPr>
              <p:cNvSpPr>
                <a:spLocks noGrp="1" noRot="1" noChangeAspect="1" noMove="1" noResize="1" noEditPoints="1" noAdjustHandles="1" noChangeArrowheads="1" noChangeShapeType="1" noTextEdit="1"/>
              </p:cNvSpPr>
              <p:nvPr>
                <p:ph sz="quarter" idx="10"/>
              </p:nvPr>
            </p:nvSpPr>
            <p:spPr>
              <a:blipFill>
                <a:blip r:embed="rId2"/>
                <a:stretch>
                  <a:fillRect t="-1740"/>
                </a:stretch>
              </a:blipFill>
            </p:spPr>
            <p:txBody>
              <a:bodyPr/>
              <a:lstStyle/>
              <a:p>
                <a:r>
                  <a:rPr lang="en-IN">
                    <a:noFill/>
                  </a:rPr>
                  <a:t> </a:t>
                </a:r>
              </a:p>
            </p:txBody>
          </p:sp>
        </mc:Fallback>
      </mc:AlternateContent>
    </p:spTree>
    <p:extLst>
      <p:ext uri="{BB962C8B-B14F-4D97-AF65-F5344CB8AC3E}">
        <p14:creationId xmlns:p14="http://schemas.microsoft.com/office/powerpoint/2010/main" val="158072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A0C-7B84-CDCD-F5B0-53EA6F88F60C}"/>
              </a:ext>
            </a:extLst>
          </p:cNvPr>
          <p:cNvSpPr>
            <a:spLocks noGrp="1"/>
          </p:cNvSpPr>
          <p:nvPr>
            <p:ph type="title"/>
          </p:nvPr>
        </p:nvSpPr>
        <p:spPr/>
        <p:txBody>
          <a:bodyPr/>
          <a:lstStyle/>
          <a:p>
            <a:r>
              <a:rPr lang="en-IN" dirty="0"/>
              <a:t>OFDM System with Channel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D1ECD-0727-6CD3-0DA2-8FFD2F438243}"/>
                  </a:ext>
                </a:extLst>
              </p:cNvPr>
              <p:cNvSpPr>
                <a:spLocks noGrp="1"/>
              </p:cNvSpPr>
              <p:nvPr>
                <p:ph sz="quarter" idx="10"/>
              </p:nvPr>
            </p:nvSpPr>
            <p:spPr>
              <a:xfrm>
                <a:off x="213644" y="2659309"/>
                <a:ext cx="11368755" cy="3844147"/>
              </a:xfrm>
            </p:spPr>
            <p:txBody>
              <a:bodyPr/>
              <a:lstStyle/>
              <a:p>
                <a:r>
                  <a:rPr lang="en-IN" dirty="0"/>
                  <a:t>To take care of channel corruption, we add CP – cyclic prefix, a few samples at the end of the sample that get attached at the beginning of the sample</a:t>
                </a:r>
              </a:p>
              <a:p>
                <a:r>
                  <a:rPr lang="en-IN" dirty="0"/>
                  <a:t>The actual symbol duration becomes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𝑢</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𝐶𝑃</m:t>
                        </m:r>
                      </m:sub>
                    </m:sSub>
                  </m:oMath>
                </a14:m>
                <a:endParaRPr lang="en-IN" dirty="0"/>
              </a:p>
              <a:p>
                <a:r>
                  <a:rPr lang="en-IN" dirty="0"/>
                  <a:t>System model for data on sub-carriers with channel</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0</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0</m:t>
                        </m:r>
                      </m:sub>
                    </m:sSub>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oMath>
                </a14:m>
                <a:endParaRPr lang="en-IN" b="0" dirty="0"/>
              </a:p>
              <a:p>
                <a:pPr lvl="1"/>
                <a:r>
                  <a:rPr lang="en-IN" dirty="0"/>
                  <a:t>…</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r>
                          <a:rPr lang="en-IN" b="0" i="1" smtClean="0">
                            <a:latin typeface="Cambria Math" panose="02040503050406030204" pitchFamily="18" charset="0"/>
                          </a:rPr>
                          <m:t>−1</m:t>
                        </m:r>
                      </m:sub>
                    </m:sSub>
                  </m:oMath>
                </a14:m>
                <a:endParaRPr lang="en-IN" b="0" dirty="0"/>
              </a:p>
              <a:p>
                <a:r>
                  <a:rPr lang="en-IN" dirty="0"/>
                  <a:t>Noise across sub-carriers is independent</a:t>
                </a:r>
              </a:p>
              <a:p>
                <a:pPr marL="93663" indent="0">
                  <a:buNone/>
                </a:pPr>
                <a:endParaRPr lang="en-IN" b="0" dirty="0"/>
              </a:p>
              <a:p>
                <a:pPr lvl="1"/>
                <a:endParaRPr lang="en-IN" dirty="0"/>
              </a:p>
              <a:p>
                <a:endParaRPr lang="en-IN" dirty="0"/>
              </a:p>
            </p:txBody>
          </p:sp>
        </mc:Choice>
        <mc:Fallback xmlns="">
          <p:sp>
            <p:nvSpPr>
              <p:cNvPr id="3" name="Content Placeholder 2">
                <a:extLst>
                  <a:ext uri="{FF2B5EF4-FFF2-40B4-BE49-F238E27FC236}">
                    <a16:creationId xmlns:a16="http://schemas.microsoft.com/office/drawing/2014/main" id="{73BD1ECD-0727-6CD3-0DA2-8FFD2F438243}"/>
                  </a:ext>
                </a:extLst>
              </p:cNvPr>
              <p:cNvSpPr>
                <a:spLocks noGrp="1" noRot="1" noChangeAspect="1" noMove="1" noResize="1" noEditPoints="1" noAdjustHandles="1" noChangeArrowheads="1" noChangeShapeType="1" noTextEdit="1"/>
              </p:cNvSpPr>
              <p:nvPr>
                <p:ph sz="quarter" idx="10"/>
              </p:nvPr>
            </p:nvSpPr>
            <p:spPr>
              <a:xfrm>
                <a:off x="213644" y="2659309"/>
                <a:ext cx="11368755" cy="3844147"/>
              </a:xfrm>
              <a:blipFill>
                <a:blip r:embed="rId2"/>
                <a:stretch>
                  <a:fillRect t="-126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09D1D166-51D1-4A6F-E10F-6C29824A3D15}"/>
              </a:ext>
            </a:extLst>
          </p:cNvPr>
          <p:cNvPicPr>
            <a:picLocks noChangeAspect="1"/>
          </p:cNvPicPr>
          <p:nvPr/>
        </p:nvPicPr>
        <p:blipFill>
          <a:blip r:embed="rId3"/>
          <a:stretch>
            <a:fillRect/>
          </a:stretch>
        </p:blipFill>
        <p:spPr>
          <a:xfrm>
            <a:off x="1368673" y="641138"/>
            <a:ext cx="7884384" cy="1972785"/>
          </a:xfrm>
          <a:prstGeom prst="rect">
            <a:avLst/>
          </a:prstGeom>
        </p:spPr>
      </p:pic>
    </p:spTree>
    <p:extLst>
      <p:ext uri="{BB962C8B-B14F-4D97-AF65-F5344CB8AC3E}">
        <p14:creationId xmlns:p14="http://schemas.microsoft.com/office/powerpoint/2010/main" val="190588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1C266-AF0D-68F3-ECAC-E49362435D6D}"/>
              </a:ext>
            </a:extLst>
          </p:cNvPr>
          <p:cNvSpPr>
            <a:spLocks noGrp="1"/>
          </p:cNvSpPr>
          <p:nvPr>
            <p:ph type="title"/>
          </p:nvPr>
        </p:nvSpPr>
        <p:spPr/>
        <p:txBody>
          <a:bodyPr/>
          <a:lstStyle/>
          <a:p>
            <a:r>
              <a:rPr lang="en-IN" dirty="0"/>
              <a:t>OFDM As Multiple Access Scheme in 5G – Downlink and Uplink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21FF98-E6AF-89A1-9A7B-B49502C35096}"/>
                  </a:ext>
                </a:extLst>
              </p:cNvPr>
              <p:cNvSpPr>
                <a:spLocks noGrp="1"/>
              </p:cNvSpPr>
              <p:nvPr>
                <p:ph sz="quarter" idx="10"/>
              </p:nvPr>
            </p:nvSpPr>
            <p:spPr>
              <a:xfrm>
                <a:off x="213644" y="550863"/>
                <a:ext cx="8737409" cy="5952594"/>
              </a:xfrm>
            </p:spPr>
            <p:txBody>
              <a:bodyPr/>
              <a:lstStyle/>
              <a:p>
                <a:r>
                  <a:rPr lang="en-IN" dirty="0"/>
                  <a:t>OFDMA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𝑐</m:t>
                        </m:r>
                      </m:sub>
                    </m:sSub>
                  </m:oMath>
                </a14:m>
                <a:r>
                  <a:rPr lang="en-IN" dirty="0"/>
                  <a:t> sub-carriers are allocated to multiple users in a bunch rather than to a single user for efficient use of bandwidth</a:t>
                </a:r>
              </a:p>
              <a:p>
                <a:r>
                  <a:rPr lang="en-IN" dirty="0"/>
                  <a:t>Which sub-carrier bunches each user needs to watch out for receiving the data is sent by </a:t>
                </a:r>
                <a:r>
                  <a:rPr lang="en-IN" dirty="0" err="1"/>
                  <a:t>gNB</a:t>
                </a:r>
                <a:r>
                  <a:rPr lang="en-IN" dirty="0"/>
                  <a:t> as control information well in-advance</a:t>
                </a:r>
              </a:p>
              <a:p>
                <a:r>
                  <a:rPr lang="en-IN" dirty="0"/>
                  <a:t>Two types of sub-carrier allocations for OFDMA – localized and distributed</a:t>
                </a:r>
              </a:p>
              <a:p>
                <a:pPr lvl="1"/>
                <a:r>
                  <a:rPr lang="en-IN" dirty="0"/>
                  <a:t>Localized</a:t>
                </a:r>
              </a:p>
              <a:p>
                <a:pPr lvl="2"/>
                <a:r>
                  <a:rPr lang="en-IN" dirty="0"/>
                  <a:t>Contiguous allocation of sub-carriers per user</a:t>
                </a:r>
              </a:p>
              <a:p>
                <a:pPr lvl="2"/>
                <a:r>
                  <a:rPr lang="en-IN" dirty="0"/>
                  <a:t>Used in the cases of slow movement of users</a:t>
                </a:r>
              </a:p>
              <a:p>
                <a:pPr lvl="1"/>
                <a:r>
                  <a:rPr lang="en-IN" dirty="0"/>
                  <a:t>Distributed</a:t>
                </a:r>
              </a:p>
              <a:p>
                <a:pPr lvl="2"/>
                <a:r>
                  <a:rPr lang="en-IN" dirty="0"/>
                  <a:t>Non-contiguous and distributed allocation of sub-carriers per user</a:t>
                </a:r>
              </a:p>
              <a:p>
                <a:pPr lvl="2"/>
                <a:r>
                  <a:rPr lang="en-IN" dirty="0"/>
                  <a:t>Used in the cases of fast moving users</a:t>
                </a:r>
              </a:p>
              <a:p>
                <a:pPr lvl="3"/>
                <a:r>
                  <a:rPr lang="en-IN" dirty="0"/>
                  <a:t>Channel is changing fast and user cannot measure and send SNR for MCS feedback</a:t>
                </a:r>
              </a:p>
              <a:p>
                <a:pPr lvl="3"/>
                <a:r>
                  <a:rPr lang="en-IN" dirty="0"/>
                  <a:t>Distributes data across non-contiguous sub-carriers hoping to neutralize channel change with the help of LDPC coded data</a:t>
                </a:r>
              </a:p>
              <a:p>
                <a:pPr lvl="2"/>
                <a:endParaRPr lang="en-IN" dirty="0"/>
              </a:p>
              <a:p>
                <a:pPr lvl="2"/>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3021FF98-E6AF-89A1-9A7B-B49502C35096}"/>
                  </a:ext>
                </a:extLst>
              </p:cNvPr>
              <p:cNvSpPr>
                <a:spLocks noGrp="1" noRot="1" noChangeAspect="1" noMove="1" noResize="1" noEditPoints="1" noAdjustHandles="1" noChangeArrowheads="1" noChangeShapeType="1" noTextEdit="1"/>
              </p:cNvSpPr>
              <p:nvPr>
                <p:ph sz="quarter" idx="10"/>
              </p:nvPr>
            </p:nvSpPr>
            <p:spPr>
              <a:xfrm>
                <a:off x="213644" y="550863"/>
                <a:ext cx="8737409" cy="5952594"/>
              </a:xfrm>
              <a:blipFill>
                <a:blip r:embed="rId2"/>
                <a:stretch>
                  <a:fillRect t="-819" r="-1117"/>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B9CD0FFF-ECA3-95B9-9D64-E90AE546C4D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95425" y="401474"/>
            <a:ext cx="1968986" cy="2716051"/>
          </a:xfrm>
          <a:prstGeom prst="rect">
            <a:avLst/>
          </a:prstGeom>
        </p:spPr>
      </p:pic>
      <p:pic>
        <p:nvPicPr>
          <p:cNvPr id="7" name="Picture 6">
            <a:extLst>
              <a:ext uri="{FF2B5EF4-FFF2-40B4-BE49-F238E27FC236}">
                <a16:creationId xmlns:a16="http://schemas.microsoft.com/office/drawing/2014/main" id="{F7482FA0-E35B-DB95-F3CB-6F8E6FA64F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51053" y="3740476"/>
            <a:ext cx="2438138" cy="2485239"/>
          </a:xfrm>
          <a:prstGeom prst="rect">
            <a:avLst/>
          </a:prstGeom>
        </p:spPr>
      </p:pic>
    </p:spTree>
    <p:extLst>
      <p:ext uri="{BB962C8B-B14F-4D97-AF65-F5344CB8AC3E}">
        <p14:creationId xmlns:p14="http://schemas.microsoft.com/office/powerpoint/2010/main" val="420478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B9AE-B2E6-04D4-75E1-EA8878C15FB5}"/>
              </a:ext>
            </a:extLst>
          </p:cNvPr>
          <p:cNvSpPr>
            <a:spLocks noGrp="1"/>
          </p:cNvSpPr>
          <p:nvPr>
            <p:ph type="title"/>
          </p:nvPr>
        </p:nvSpPr>
        <p:spPr/>
        <p:txBody>
          <a:bodyPr/>
          <a:lstStyle/>
          <a:p>
            <a:r>
              <a:rPr lang="en-IN" dirty="0"/>
              <a:t>ARQ Protocol</a:t>
            </a:r>
          </a:p>
        </p:txBody>
      </p:sp>
      <p:sp>
        <p:nvSpPr>
          <p:cNvPr id="3" name="Content Placeholder 2">
            <a:extLst>
              <a:ext uri="{FF2B5EF4-FFF2-40B4-BE49-F238E27FC236}">
                <a16:creationId xmlns:a16="http://schemas.microsoft.com/office/drawing/2014/main" id="{AE57B432-30FE-3FC4-C8DC-F9C4D84D511D}"/>
              </a:ext>
            </a:extLst>
          </p:cNvPr>
          <p:cNvSpPr>
            <a:spLocks noGrp="1"/>
          </p:cNvSpPr>
          <p:nvPr>
            <p:ph sz="quarter" idx="10"/>
          </p:nvPr>
        </p:nvSpPr>
        <p:spPr>
          <a:xfrm>
            <a:off x="213645" y="550863"/>
            <a:ext cx="9451698" cy="5952594"/>
          </a:xfrm>
        </p:spPr>
        <p:txBody>
          <a:bodyPr>
            <a:normAutofit/>
          </a:bodyPr>
          <a:lstStyle/>
          <a:p>
            <a:r>
              <a:rPr lang="en-IN" dirty="0"/>
              <a:t>Receiver (UE) uses an error detection code (like CRC) to check whether a received data block is in error</a:t>
            </a:r>
          </a:p>
          <a:p>
            <a:pPr lvl="1"/>
            <a:r>
              <a:rPr lang="en-IN" dirty="0"/>
              <a:t>LDPC is FEC</a:t>
            </a:r>
          </a:p>
          <a:p>
            <a:r>
              <a:rPr lang="en-IN" dirty="0"/>
              <a:t>If no error is detected in the received data block</a:t>
            </a:r>
          </a:p>
          <a:p>
            <a:pPr lvl="1"/>
            <a:r>
              <a:rPr lang="en-IN" dirty="0"/>
              <a:t>The received data is declared error-free and</a:t>
            </a:r>
          </a:p>
          <a:p>
            <a:pPr lvl="1"/>
            <a:r>
              <a:rPr lang="en-IN" dirty="0"/>
              <a:t>The transmitter is notified via a return channel by ending a positive acknowledgement – ACK</a:t>
            </a:r>
          </a:p>
          <a:p>
            <a:r>
              <a:rPr lang="en-IN" dirty="0"/>
              <a:t>If an error is detected</a:t>
            </a:r>
          </a:p>
          <a:p>
            <a:pPr lvl="1"/>
            <a:r>
              <a:rPr lang="en-IN" dirty="0"/>
              <a:t>The receiver discards the received data and</a:t>
            </a:r>
          </a:p>
          <a:p>
            <a:pPr lvl="1"/>
            <a:r>
              <a:rPr lang="en-IN" dirty="0"/>
              <a:t>Notifies the transmitter via a return channel by sending a negative acknowledgement – NAK</a:t>
            </a:r>
          </a:p>
          <a:p>
            <a:pPr lvl="1"/>
            <a:r>
              <a:rPr lang="en-IN" dirty="0"/>
              <a:t>In response to a NAK, the transmitter retransmits the same information</a:t>
            </a:r>
          </a:p>
          <a:p>
            <a:r>
              <a:rPr lang="en-IN" dirty="0"/>
              <a:t>All modern communication systems including 5G NR, employ a combination of FEC and ARQ</a:t>
            </a:r>
          </a:p>
          <a:p>
            <a:r>
              <a:rPr lang="en-IN" dirty="0"/>
              <a:t>A flavour of the combination is Hybrid ARQ – HARQ</a:t>
            </a:r>
          </a:p>
          <a:p>
            <a:pPr marL="93663" indent="0">
              <a:buNone/>
            </a:pPr>
            <a:endParaRPr lang="en-IN" dirty="0"/>
          </a:p>
          <a:p>
            <a:endParaRPr lang="en-IN" dirty="0"/>
          </a:p>
          <a:p>
            <a:endParaRPr lang="en-IN" dirty="0"/>
          </a:p>
        </p:txBody>
      </p:sp>
    </p:spTree>
    <p:extLst>
      <p:ext uri="{BB962C8B-B14F-4D97-AF65-F5344CB8AC3E}">
        <p14:creationId xmlns:p14="http://schemas.microsoft.com/office/powerpoint/2010/main" val="426666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AD75-BA02-5740-964B-F1BAB42C6181}"/>
              </a:ext>
            </a:extLst>
          </p:cNvPr>
          <p:cNvSpPr>
            <a:spLocks noGrp="1"/>
          </p:cNvSpPr>
          <p:nvPr>
            <p:ph type="title"/>
          </p:nvPr>
        </p:nvSpPr>
        <p:spPr/>
        <p:txBody>
          <a:bodyPr/>
          <a:lstStyle/>
          <a:p>
            <a:r>
              <a:rPr lang="en-IN" dirty="0"/>
              <a:t>HARQ</a:t>
            </a:r>
          </a:p>
        </p:txBody>
      </p:sp>
      <p:sp>
        <p:nvSpPr>
          <p:cNvPr id="3" name="Content Placeholder 2">
            <a:extLst>
              <a:ext uri="{FF2B5EF4-FFF2-40B4-BE49-F238E27FC236}">
                <a16:creationId xmlns:a16="http://schemas.microsoft.com/office/drawing/2014/main" id="{6B498558-9D28-070B-40BF-0D19DEE3B42D}"/>
              </a:ext>
            </a:extLst>
          </p:cNvPr>
          <p:cNvSpPr>
            <a:spLocks noGrp="1"/>
          </p:cNvSpPr>
          <p:nvPr>
            <p:ph sz="quarter" idx="10"/>
          </p:nvPr>
        </p:nvSpPr>
        <p:spPr>
          <a:xfrm>
            <a:off x="213644" y="550863"/>
            <a:ext cx="9484029" cy="5952594"/>
          </a:xfrm>
        </p:spPr>
        <p:txBody>
          <a:bodyPr/>
          <a:lstStyle/>
          <a:p>
            <a:r>
              <a:rPr lang="en-IN" dirty="0"/>
              <a:t>Uses FEC codes to correct a subset of all errors and relies on error detection to detect un-correctable errors</a:t>
            </a:r>
          </a:p>
          <a:p>
            <a:r>
              <a:rPr lang="en-IN" dirty="0"/>
              <a:t>Erroneously received data blocks are retained and receiver requests retransmissions of corrupted data blocks</a:t>
            </a:r>
          </a:p>
          <a:p>
            <a:r>
              <a:rPr lang="en-IN" dirty="0"/>
              <a:t>Receiver combines previously received erroneous data and the current retransmitted data for correcting the errors</a:t>
            </a:r>
          </a:p>
          <a:p>
            <a:r>
              <a:rPr lang="en-IN" dirty="0"/>
              <a:t>This procedure is called Hybrid ARQ</a:t>
            </a:r>
          </a:p>
          <a:p>
            <a:r>
              <a:rPr lang="en-IN" dirty="0"/>
              <a:t>Two flavours of HARQ – Chase Combining and Incremental Redundancy</a:t>
            </a:r>
          </a:p>
          <a:p>
            <a:r>
              <a:rPr lang="en-IN" dirty="0"/>
              <a:t>Chase Combining</a:t>
            </a:r>
          </a:p>
          <a:p>
            <a:pPr lvl="1"/>
            <a:r>
              <a:rPr lang="en-IN" dirty="0"/>
              <a:t>Only 3 retransmissions are allowed</a:t>
            </a:r>
          </a:p>
          <a:p>
            <a:r>
              <a:rPr lang="en-IN" dirty="0"/>
              <a:t>Incremental Redundancy</a:t>
            </a:r>
          </a:p>
          <a:p>
            <a:pPr lvl="1"/>
            <a:r>
              <a:rPr lang="en-IN" dirty="0"/>
              <a:t>xx</a:t>
            </a:r>
          </a:p>
          <a:p>
            <a:pPr lvl="1"/>
            <a:endParaRPr lang="en-IN" dirty="0"/>
          </a:p>
          <a:p>
            <a:endParaRPr lang="en-IN" dirty="0"/>
          </a:p>
        </p:txBody>
      </p:sp>
      <p:pic>
        <p:nvPicPr>
          <p:cNvPr id="4" name="Picture 3">
            <a:extLst>
              <a:ext uri="{FF2B5EF4-FFF2-40B4-BE49-F238E27FC236}">
                <a16:creationId xmlns:a16="http://schemas.microsoft.com/office/drawing/2014/main" id="{0BEA65B4-3844-72AD-150B-D599EC36B481}"/>
              </a:ext>
            </a:extLst>
          </p:cNvPr>
          <p:cNvPicPr>
            <a:picLocks noChangeAspect="1"/>
          </p:cNvPicPr>
          <p:nvPr/>
        </p:nvPicPr>
        <p:blipFill>
          <a:blip r:embed="rId2"/>
          <a:stretch>
            <a:fillRect/>
          </a:stretch>
        </p:blipFill>
        <p:spPr>
          <a:xfrm>
            <a:off x="9781664" y="1994362"/>
            <a:ext cx="2196692" cy="584441"/>
          </a:xfrm>
          <a:prstGeom prst="rect">
            <a:avLst/>
          </a:prstGeom>
        </p:spPr>
      </p:pic>
    </p:spTree>
    <p:extLst>
      <p:ext uri="{BB962C8B-B14F-4D97-AF65-F5344CB8AC3E}">
        <p14:creationId xmlns:p14="http://schemas.microsoft.com/office/powerpoint/2010/main" val="14553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88B8-1638-0BF4-0040-BE6EEA79709F}"/>
              </a:ext>
            </a:extLst>
          </p:cNvPr>
          <p:cNvSpPr>
            <a:spLocks noGrp="1"/>
          </p:cNvSpPr>
          <p:nvPr>
            <p:ph type="title"/>
          </p:nvPr>
        </p:nvSpPr>
        <p:spPr/>
        <p:txBody>
          <a:bodyPr/>
          <a:lstStyle/>
          <a:p>
            <a:r>
              <a:rPr lang="en-US" dirty="0"/>
              <a:t>IMT-2020</a:t>
            </a:r>
            <a:endParaRPr lang="en-IN" dirty="0"/>
          </a:p>
        </p:txBody>
      </p:sp>
      <p:pic>
        <p:nvPicPr>
          <p:cNvPr id="4" name="Content Placeholder 4">
            <a:extLst>
              <a:ext uri="{FF2B5EF4-FFF2-40B4-BE49-F238E27FC236}">
                <a16:creationId xmlns:a16="http://schemas.microsoft.com/office/drawing/2014/main" id="{CEE368C6-35CA-BECC-DD72-7AAD4486B3E7}"/>
              </a:ext>
            </a:extLst>
          </p:cNvPr>
          <p:cNvPicPr>
            <a:picLocks noGrp="1" noChangeAspect="1"/>
          </p:cNvPicPr>
          <p:nvPr>
            <p:ph sz="quarter" idx="10"/>
          </p:nvPr>
        </p:nvPicPr>
        <p:blipFill rotWithShape="1">
          <a:blip r:embed="rId2"/>
          <a:srcRect b="9271"/>
          <a:stretch/>
        </p:blipFill>
        <p:spPr>
          <a:xfrm>
            <a:off x="2840140" y="669051"/>
            <a:ext cx="6038850" cy="4943184"/>
          </a:xfrm>
        </p:spPr>
      </p:pic>
      <p:sp>
        <p:nvSpPr>
          <p:cNvPr id="5" name="TextBox 4">
            <a:extLst>
              <a:ext uri="{FF2B5EF4-FFF2-40B4-BE49-F238E27FC236}">
                <a16:creationId xmlns:a16="http://schemas.microsoft.com/office/drawing/2014/main" id="{CB00EA97-81F0-E6AB-BF28-CC6824B2DE94}"/>
              </a:ext>
            </a:extLst>
          </p:cNvPr>
          <p:cNvSpPr txBox="1"/>
          <p:nvPr/>
        </p:nvSpPr>
        <p:spPr>
          <a:xfrm>
            <a:off x="4229450" y="5751224"/>
            <a:ext cx="3733100" cy="338554"/>
          </a:xfrm>
          <a:prstGeom prst="rect">
            <a:avLst/>
          </a:prstGeom>
          <a:noFill/>
        </p:spPr>
        <p:txBody>
          <a:bodyPr wrap="square" rtlCol="0">
            <a:spAutoFit/>
          </a:bodyPr>
          <a:lstStyle/>
          <a:p>
            <a:r>
              <a:rPr lang="en-US" sz="1600" b="1" dirty="0">
                <a:latin typeface="Gotham Light" pitchFamily="50" charset="0"/>
              </a:rPr>
              <a:t>IMT-2020 Key Capabilities from ITU-R</a:t>
            </a:r>
            <a:endParaRPr lang="en-IN" sz="1600" b="1" dirty="0">
              <a:latin typeface="Gotham Light" pitchFamily="50" charset="0"/>
            </a:endParaRPr>
          </a:p>
        </p:txBody>
      </p:sp>
    </p:spTree>
    <p:extLst>
      <p:ext uri="{BB962C8B-B14F-4D97-AF65-F5344CB8AC3E}">
        <p14:creationId xmlns:p14="http://schemas.microsoft.com/office/powerpoint/2010/main" val="322963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5529C-D6EA-6A78-C47F-18782BCDD504}"/>
              </a:ext>
            </a:extLst>
          </p:cNvPr>
          <p:cNvSpPr>
            <a:spLocks noGrp="1"/>
          </p:cNvSpPr>
          <p:nvPr>
            <p:ph type="title"/>
          </p:nvPr>
        </p:nvSpPr>
        <p:spPr/>
        <p:txBody>
          <a:bodyPr/>
          <a:lstStyle/>
          <a:p>
            <a:r>
              <a:rPr lang="en-IN" dirty="0"/>
              <a:t>Phase Noise</a:t>
            </a:r>
          </a:p>
        </p:txBody>
      </p:sp>
      <p:sp>
        <p:nvSpPr>
          <p:cNvPr id="3" name="Content Placeholder 2">
            <a:extLst>
              <a:ext uri="{FF2B5EF4-FFF2-40B4-BE49-F238E27FC236}">
                <a16:creationId xmlns:a16="http://schemas.microsoft.com/office/drawing/2014/main" id="{9ABADE13-7F2C-5BEE-B622-5355402310E9}"/>
              </a:ext>
            </a:extLst>
          </p:cNvPr>
          <p:cNvSpPr>
            <a:spLocks noGrp="1"/>
          </p:cNvSpPr>
          <p:nvPr>
            <p:ph sz="quarter" idx="10"/>
          </p:nvPr>
        </p:nvSpPr>
        <p:spPr>
          <a:xfrm>
            <a:off x="213644" y="1773335"/>
            <a:ext cx="11368755" cy="4730121"/>
          </a:xfrm>
        </p:spPr>
        <p:txBody>
          <a:bodyPr>
            <a:normAutofit fontScale="85000" lnSpcReduction="20000"/>
          </a:bodyPr>
          <a:lstStyle/>
          <a:p>
            <a:r>
              <a:rPr lang="en-IN" dirty="0"/>
              <a:t>The wave-form drift generated during RF up-conversion in the mixer for the sub-carriers is the phase noise</a:t>
            </a:r>
          </a:p>
          <a:p>
            <a:r>
              <a:rPr lang="en-IN" dirty="0"/>
              <a:t>Phase noise causes inter-carrier-interference (neighbouring signal overlap) if the spacing is not sufficient</a:t>
            </a:r>
          </a:p>
          <a:p>
            <a:r>
              <a:rPr lang="en-IN" dirty="0"/>
              <a:t>This drift or phase shift or interference of the sub-carriers can result in the orthogonality of the sub-carriers being lost</a:t>
            </a:r>
          </a:p>
          <a:p>
            <a:r>
              <a:rPr lang="en-IN" dirty="0"/>
              <a:t>Milli-meter band will have larger phase noise (&gt;28-30 GHz)</a:t>
            </a:r>
          </a:p>
          <a:p>
            <a:r>
              <a:rPr lang="en-IN" dirty="0"/>
              <a:t>Larger phase noise mandates larger sub-carrier spacing to counter it</a:t>
            </a:r>
          </a:p>
          <a:p>
            <a:r>
              <a:rPr lang="en-IN" dirty="0"/>
              <a:t>This drift – phase noise – is bearable below 28 GHz (larger than milli-meter waves) </a:t>
            </a:r>
          </a:p>
          <a:p>
            <a:r>
              <a:rPr lang="en-IN" dirty="0"/>
              <a:t>However, this drift – phase noise – is more pronounced at milli-meter waves demanding larger sub-carrier spacing to counter it</a:t>
            </a:r>
          </a:p>
          <a:p>
            <a:r>
              <a:rPr lang="en-IN" dirty="0"/>
              <a:t>Milli-meter bands are suitable for smaller cell-sizes as the signal decays very fast with distance (higher path loss at higher frequencies) and smaller symbol times (larger sub-carrier spacing) can be used in such cases</a:t>
            </a:r>
          </a:p>
          <a:p>
            <a:r>
              <a:rPr lang="en-IN" dirty="0"/>
              <a:t>Preferred sub-carrier spacing in 5G milli-meter wave systems are 120/240 </a:t>
            </a:r>
            <a:r>
              <a:rPr lang="en-IN" dirty="0" err="1"/>
              <a:t>KHz</a:t>
            </a:r>
            <a:endParaRPr lang="en-IN" dirty="0"/>
          </a:p>
          <a:p>
            <a:r>
              <a:rPr lang="en-IN" dirty="0"/>
              <a:t>Milli-meter systems demand faster processor to deal with the smaller symbol durations – side effect</a:t>
            </a:r>
          </a:p>
          <a:p>
            <a:endParaRPr lang="en-IN" dirty="0"/>
          </a:p>
          <a:p>
            <a:endParaRPr lang="en-IN" dirty="0"/>
          </a:p>
        </p:txBody>
      </p:sp>
      <p:pic>
        <p:nvPicPr>
          <p:cNvPr id="5" name="Picture 4">
            <a:extLst>
              <a:ext uri="{FF2B5EF4-FFF2-40B4-BE49-F238E27FC236}">
                <a16:creationId xmlns:a16="http://schemas.microsoft.com/office/drawing/2014/main" id="{A63E0445-293F-676D-F971-C9247C7393E7}"/>
              </a:ext>
            </a:extLst>
          </p:cNvPr>
          <p:cNvPicPr>
            <a:picLocks noChangeAspect="1"/>
          </p:cNvPicPr>
          <p:nvPr/>
        </p:nvPicPr>
        <p:blipFill>
          <a:blip r:embed="rId2"/>
          <a:stretch>
            <a:fillRect/>
          </a:stretch>
        </p:blipFill>
        <p:spPr>
          <a:xfrm>
            <a:off x="3690238" y="415067"/>
            <a:ext cx="4217784" cy="1358269"/>
          </a:xfrm>
          <a:prstGeom prst="rect">
            <a:avLst/>
          </a:prstGeom>
        </p:spPr>
      </p:pic>
    </p:spTree>
    <p:extLst>
      <p:ext uri="{BB962C8B-B14F-4D97-AF65-F5344CB8AC3E}">
        <p14:creationId xmlns:p14="http://schemas.microsoft.com/office/powerpoint/2010/main" val="284165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D7CA-6CAF-0A14-A39A-F942C0ACD530}"/>
              </a:ext>
            </a:extLst>
          </p:cNvPr>
          <p:cNvSpPr>
            <a:spLocks noGrp="1"/>
          </p:cNvSpPr>
          <p:nvPr>
            <p:ph type="title"/>
          </p:nvPr>
        </p:nvSpPr>
        <p:spPr/>
        <p:txBody>
          <a:bodyPr/>
          <a:lstStyle/>
          <a:p>
            <a:r>
              <a:rPr lang="en-IN" dirty="0"/>
              <a:t>5G Numerology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C27EB2-A12B-236E-5AB6-2C35B6E1BADA}"/>
                  </a:ext>
                </a:extLst>
              </p:cNvPr>
              <p:cNvSpPr>
                <a:spLocks noGrp="1"/>
              </p:cNvSpPr>
              <p:nvPr>
                <p:ph sz="quarter" idx="10"/>
              </p:nvPr>
            </p:nvSpPr>
            <p:spPr>
              <a:xfrm>
                <a:off x="213643" y="2183706"/>
                <a:ext cx="11774225" cy="4510709"/>
              </a:xfrm>
            </p:spPr>
            <p:txBody>
              <a:bodyPr>
                <a:normAutofit fontScale="62500" lnSpcReduction="20000"/>
              </a:bodyPr>
              <a:lstStyle/>
              <a:p>
                <a:r>
                  <a:rPr lang="en-IN" dirty="0"/>
                  <a:t>5G NR supports scalable sub-carrier spacing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𝜇</m:t>
                        </m:r>
                      </m:sup>
                    </m:sSup>
                    <m:r>
                      <a:rPr lang="en-IN" b="0" i="1" smtClean="0">
                        <a:latin typeface="Cambria Math" panose="02040503050406030204" pitchFamily="18" charset="0"/>
                      </a:rPr>
                      <m:t>.15</m:t>
                    </m:r>
                  </m:oMath>
                </a14:m>
                <a:r>
                  <a:rPr lang="en-IN" dirty="0"/>
                  <a:t> </a:t>
                </a:r>
                <a:r>
                  <a:rPr lang="en-IN" dirty="0" err="1"/>
                  <a:t>KHz</a:t>
                </a:r>
                <a:r>
                  <a:rPr lang="en-IN" dirty="0"/>
                  <a:t>, where </a:t>
                </a:r>
                <a14:m>
                  <m:oMath xmlns:m="http://schemas.openxmlformats.org/officeDocument/2006/math">
                    <m:r>
                      <a:rPr lang="en-IN" b="0" i="1" smtClean="0">
                        <a:latin typeface="Cambria Math" panose="02040503050406030204" pitchFamily="18" charset="0"/>
                      </a:rPr>
                      <m:t>𝜇</m:t>
                    </m:r>
                    <m:r>
                      <a:rPr lang="en-IN" b="0" i="1" smtClean="0">
                        <a:latin typeface="Cambria Math" panose="02040503050406030204" pitchFamily="18" charset="0"/>
                      </a:rPr>
                      <m:t>=0,1,2,3,4</m:t>
                    </m:r>
                  </m:oMath>
                </a14:m>
                <a:endParaRPr lang="en-IN" dirty="0"/>
              </a:p>
              <a:p>
                <a:r>
                  <a:rPr lang="en-IN" dirty="0"/>
                  <a:t>The combinations of sub-carrier spacing with cyclic prefix supported is termed as 5G NR numerology</a:t>
                </a:r>
              </a:p>
              <a:p>
                <a:r>
                  <a:rPr lang="en-IN" dirty="0"/>
                  <a:t>5G NR support a wide range of deployment scenarios</a:t>
                </a:r>
              </a:p>
              <a:p>
                <a:pPr lvl="1"/>
                <a:r>
                  <a:rPr lang="en-IN" dirty="0"/>
                  <a:t>Large cells with sub-1 GHz carrier frequency up to mm-wave deployments with wide bandwidths</a:t>
                </a:r>
              </a:p>
              <a:p>
                <a:r>
                  <a:rPr lang="en-IN" dirty="0"/>
                  <a:t>A single numerology for all the scenarios is not efficient nor possible</a:t>
                </a:r>
              </a:p>
              <a:p>
                <a:r>
                  <a:rPr lang="en-IN" dirty="0"/>
                  <a:t>Important aspects of OFDM is numerology design – sub-carrier spacing and the CP length</a:t>
                </a:r>
              </a:p>
              <a:p>
                <a:pPr lvl="1"/>
                <a:r>
                  <a:rPr lang="en-IN" dirty="0"/>
                  <a:t>Sub-carrier spacing defines the useful symbol time</a:t>
                </a:r>
              </a:p>
              <a:p>
                <a:r>
                  <a:rPr lang="en-IN" dirty="0"/>
                  <a:t>For a certain fixed CP length requirement</a:t>
                </a:r>
              </a:p>
              <a:p>
                <a:pPr lvl="1"/>
                <a:r>
                  <a:rPr lang="en-IN" dirty="0"/>
                  <a:t>Relative overhead increases with larger sub-carrier spacing</a:t>
                </a:r>
              </a:p>
              <a:p>
                <a:pPr lvl="1"/>
                <a:r>
                  <a:rPr lang="en-IN" dirty="0"/>
                  <a:t>Smaller CP is preferable from overhead perspective</a:t>
                </a:r>
              </a:p>
              <a:p>
                <a:r>
                  <a:rPr lang="en-IN" dirty="0"/>
                  <a:t>Larger carrier spacing is beneficial for countering the phase noise at milli-meter carrier frequencies</a:t>
                </a:r>
              </a:p>
              <a:p>
                <a:r>
                  <a:rPr lang="en-IN" dirty="0"/>
                  <a:t>At milli-meter wave bands, cell site sizes will be smaller and smaller symbol time is necessary for meaningful reception</a:t>
                </a:r>
              </a:p>
              <a:p>
                <a:r>
                  <a:rPr lang="en-IN" dirty="0"/>
                  <a:t>At FR1, cell sizes can be relatively large (lesser path loss) and a couple of micro-seconds of CP is necessary </a:t>
                </a:r>
                <a:r>
                  <a:rPr lang="en-IN" dirty="0">
                    <a:sym typeface="Wingdings" panose="05000000000000000000" pitchFamily="2" charset="2"/>
                  </a:rPr>
                  <a:t> a sub-carrier spacing of 15-30 </a:t>
                </a:r>
                <a:r>
                  <a:rPr lang="en-IN" dirty="0" err="1">
                    <a:sym typeface="Wingdings" panose="05000000000000000000" pitchFamily="2" charset="2"/>
                  </a:rPr>
                  <a:t>KHz</a:t>
                </a:r>
                <a:r>
                  <a:rPr lang="en-IN" dirty="0">
                    <a:sym typeface="Wingdings" panose="05000000000000000000" pitchFamily="2" charset="2"/>
                  </a:rPr>
                  <a:t> is needed</a:t>
                </a:r>
              </a:p>
              <a:p>
                <a:r>
                  <a:rPr lang="en-IN" dirty="0">
                    <a:sym typeface="Wingdings" panose="05000000000000000000" pitchFamily="2" charset="2"/>
                  </a:rPr>
                  <a:t>At FR2, cell sizes will be smaller (hostile channel, higher path losses) and require higher sub-carrier spacing to counter higher phase noise and hence require a smaller CP</a:t>
                </a:r>
              </a:p>
              <a:p>
                <a:r>
                  <a:rPr lang="en-IN" dirty="0">
                    <a:sym typeface="Wingdings" panose="05000000000000000000" pitchFamily="2" charset="2"/>
                  </a:rPr>
                  <a:t>Larger the cell, the larger the need for CP to avert ISI</a:t>
                </a:r>
              </a:p>
              <a:p>
                <a:r>
                  <a:rPr lang="en-IN" dirty="0">
                    <a:sym typeface="Wingdings" panose="05000000000000000000" pitchFamily="2" charset="2"/>
                  </a:rPr>
                  <a:t>Sub-carrier spacing is primarily selected according to deployment scenario – carrier frequency</a:t>
                </a:r>
              </a:p>
              <a:p>
                <a:pPr lvl="1"/>
                <a:r>
                  <a:rPr lang="en-IN" dirty="0">
                    <a:sym typeface="Wingdings" panose="05000000000000000000" pitchFamily="2" charset="2"/>
                  </a:rPr>
                  <a:t>FR1 - </a:t>
                </a:r>
                <a14:m>
                  <m:oMath xmlns:m="http://schemas.openxmlformats.org/officeDocument/2006/math">
                    <m:r>
                      <m:rPr>
                        <m:sty m:val="p"/>
                      </m:rPr>
                      <a:rPr lang="en-IN" b="0" i="0" smtClean="0">
                        <a:latin typeface="Cambria Math" panose="02040503050406030204" pitchFamily="18" charset="0"/>
                        <a:sym typeface="Wingdings" panose="05000000000000000000" pitchFamily="2" charset="2"/>
                      </a:rPr>
                      <m:t>Δ</m:t>
                    </m:r>
                    <m:r>
                      <a:rPr lang="en-IN" b="0" i="1" smtClean="0">
                        <a:latin typeface="Cambria Math" panose="02040503050406030204" pitchFamily="18" charset="0"/>
                        <a:sym typeface="Wingdings" panose="05000000000000000000" pitchFamily="2" charset="2"/>
                      </a:rPr>
                      <m:t>𝑓</m:t>
                    </m:r>
                    <m:r>
                      <a:rPr lang="en-IN" b="0" i="1" smtClean="0">
                        <a:latin typeface="Cambria Math" panose="02040503050406030204" pitchFamily="18" charset="0"/>
                        <a:sym typeface="Wingdings" panose="05000000000000000000" pitchFamily="2" charset="2"/>
                      </a:rPr>
                      <m:t> −</m:t>
                    </m:r>
                    <m:d>
                      <m:dPr>
                        <m:begChr m:val="{"/>
                        <m:endChr m:val="}"/>
                        <m:ctrlPr>
                          <a:rPr lang="en-IN" b="0" i="1" smtClean="0">
                            <a:latin typeface="Cambria Math" panose="02040503050406030204" pitchFamily="18" charset="0"/>
                            <a:sym typeface="Wingdings" panose="05000000000000000000" pitchFamily="2" charset="2"/>
                          </a:rPr>
                        </m:ctrlPr>
                      </m:dPr>
                      <m:e>
                        <m:r>
                          <a:rPr lang="en-IN" b="0" i="1" smtClean="0">
                            <a:latin typeface="Cambria Math" panose="02040503050406030204" pitchFamily="18" charset="0"/>
                            <a:sym typeface="Wingdings" panose="05000000000000000000" pitchFamily="2" charset="2"/>
                          </a:rPr>
                          <m:t>15 </m:t>
                        </m:r>
                        <m:r>
                          <a:rPr lang="en-IN" b="0" i="1" smtClean="0">
                            <a:latin typeface="Cambria Math" panose="02040503050406030204" pitchFamily="18" charset="0"/>
                            <a:sym typeface="Wingdings" panose="05000000000000000000" pitchFamily="2" charset="2"/>
                          </a:rPr>
                          <m:t>𝐾𝐻𝑧</m:t>
                        </m:r>
                        <m:r>
                          <a:rPr lang="en-IN" b="0" i="1" smtClean="0">
                            <a:latin typeface="Cambria Math" panose="02040503050406030204" pitchFamily="18" charset="0"/>
                            <a:sym typeface="Wingdings" panose="05000000000000000000" pitchFamily="2" charset="2"/>
                          </a:rPr>
                          <m:t>, 30 </m:t>
                        </m:r>
                        <m:r>
                          <a:rPr lang="en-IN" b="0" i="1" smtClean="0">
                            <a:latin typeface="Cambria Math" panose="02040503050406030204" pitchFamily="18" charset="0"/>
                            <a:sym typeface="Wingdings" panose="05000000000000000000" pitchFamily="2" charset="2"/>
                          </a:rPr>
                          <m:t>𝐾𝐻𝑧</m:t>
                        </m:r>
                        <m:r>
                          <a:rPr lang="en-IN" b="0" i="1" smtClean="0">
                            <a:latin typeface="Cambria Math" panose="02040503050406030204" pitchFamily="18" charset="0"/>
                            <a:sym typeface="Wingdings" panose="05000000000000000000" pitchFamily="2" charset="2"/>
                          </a:rPr>
                          <m:t>, 60 </m:t>
                        </m:r>
                        <m:r>
                          <a:rPr lang="en-IN" b="0" i="1" smtClean="0">
                            <a:latin typeface="Cambria Math" panose="02040503050406030204" pitchFamily="18" charset="0"/>
                            <a:sym typeface="Wingdings" panose="05000000000000000000" pitchFamily="2" charset="2"/>
                          </a:rPr>
                          <m:t>𝐾𝐻𝑧</m:t>
                        </m:r>
                      </m:e>
                    </m:d>
                  </m:oMath>
                </a14:m>
                <a:endParaRPr lang="en-IN" b="0" dirty="0">
                  <a:sym typeface="Wingdings" panose="05000000000000000000" pitchFamily="2" charset="2"/>
                </a:endParaRPr>
              </a:p>
              <a:p>
                <a:pPr lvl="1"/>
                <a:r>
                  <a:rPr lang="en-IN" dirty="0"/>
                  <a:t>FR2 - </a:t>
                </a:r>
                <a14:m>
                  <m:oMath xmlns:m="http://schemas.openxmlformats.org/officeDocument/2006/math">
                    <m:r>
                      <m:rPr>
                        <m:sty m:val="p"/>
                      </m:rPr>
                      <a:rPr lang="en-IN" b="0" i="0" smtClean="0">
                        <a:latin typeface="Cambria Math" panose="02040503050406030204" pitchFamily="18" charset="0"/>
                        <a:sym typeface="Wingdings" panose="05000000000000000000" pitchFamily="2" charset="2"/>
                      </a:rPr>
                      <m:t>Δ</m:t>
                    </m:r>
                    <m:r>
                      <a:rPr lang="en-IN" b="0" i="1" smtClean="0">
                        <a:latin typeface="Cambria Math" panose="02040503050406030204" pitchFamily="18" charset="0"/>
                        <a:sym typeface="Wingdings" panose="05000000000000000000" pitchFamily="2" charset="2"/>
                      </a:rPr>
                      <m:t>𝑓</m:t>
                    </m:r>
                    <m:r>
                      <a:rPr lang="en-IN" b="0" i="1" smtClean="0">
                        <a:latin typeface="Cambria Math" panose="02040503050406030204" pitchFamily="18" charset="0"/>
                        <a:sym typeface="Wingdings" panose="05000000000000000000" pitchFamily="2" charset="2"/>
                      </a:rPr>
                      <m:t> −</m:t>
                    </m:r>
                    <m:d>
                      <m:dPr>
                        <m:begChr m:val="{"/>
                        <m:endChr m:val="}"/>
                        <m:ctrlPr>
                          <a:rPr lang="en-IN" b="0" i="1" smtClean="0">
                            <a:latin typeface="Cambria Math" panose="02040503050406030204" pitchFamily="18" charset="0"/>
                            <a:sym typeface="Wingdings" panose="05000000000000000000" pitchFamily="2" charset="2"/>
                          </a:rPr>
                        </m:ctrlPr>
                      </m:dPr>
                      <m:e>
                        <m:r>
                          <a:rPr lang="en-IN" b="0" i="1" smtClean="0">
                            <a:latin typeface="Cambria Math" panose="02040503050406030204" pitchFamily="18" charset="0"/>
                            <a:sym typeface="Wingdings" panose="05000000000000000000" pitchFamily="2" charset="2"/>
                          </a:rPr>
                          <m:t>120 </m:t>
                        </m:r>
                        <m:r>
                          <a:rPr lang="en-IN" b="0" i="1" smtClean="0">
                            <a:latin typeface="Cambria Math" panose="02040503050406030204" pitchFamily="18" charset="0"/>
                            <a:sym typeface="Wingdings" panose="05000000000000000000" pitchFamily="2" charset="2"/>
                          </a:rPr>
                          <m:t>𝐾𝐻𝑧</m:t>
                        </m:r>
                        <m:r>
                          <a:rPr lang="en-IN" b="0" i="1" smtClean="0">
                            <a:latin typeface="Cambria Math" panose="02040503050406030204" pitchFamily="18" charset="0"/>
                            <a:sym typeface="Wingdings" panose="05000000000000000000" pitchFamily="2" charset="2"/>
                          </a:rPr>
                          <m:t>, 240 </m:t>
                        </m:r>
                        <m:r>
                          <a:rPr lang="en-IN" b="0" i="1" smtClean="0">
                            <a:latin typeface="Cambria Math" panose="02040503050406030204" pitchFamily="18" charset="0"/>
                            <a:sym typeface="Wingdings" panose="05000000000000000000" pitchFamily="2" charset="2"/>
                          </a:rPr>
                          <m:t>𝐾𝐻𝑧</m:t>
                        </m:r>
                      </m:e>
                    </m:d>
                  </m:oMath>
                </a14:m>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DEC27EB2-A12B-236E-5AB6-2C35B6E1BADA}"/>
                  </a:ext>
                </a:extLst>
              </p:cNvPr>
              <p:cNvSpPr>
                <a:spLocks noGrp="1" noRot="1" noChangeAspect="1" noMove="1" noResize="1" noEditPoints="1" noAdjustHandles="1" noChangeArrowheads="1" noChangeShapeType="1" noTextEdit="1"/>
              </p:cNvSpPr>
              <p:nvPr>
                <p:ph sz="quarter" idx="10"/>
              </p:nvPr>
            </p:nvSpPr>
            <p:spPr>
              <a:xfrm>
                <a:off x="213643" y="2183706"/>
                <a:ext cx="11774225" cy="4510709"/>
              </a:xfrm>
              <a:blipFill>
                <a:blip r:embed="rId2"/>
                <a:stretch>
                  <a:fillRect t="-1081"/>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4F07AD6A-E972-ECB4-3587-980A8962F534}"/>
              </a:ext>
            </a:extLst>
          </p:cNvPr>
          <p:cNvPicPr>
            <a:picLocks noChangeAspect="1"/>
          </p:cNvPicPr>
          <p:nvPr/>
        </p:nvPicPr>
        <p:blipFill rotWithShape="1">
          <a:blip r:embed="rId3"/>
          <a:srcRect l="1138" t="4179" r="1150" b="4335"/>
          <a:stretch/>
        </p:blipFill>
        <p:spPr>
          <a:xfrm>
            <a:off x="2636564" y="529877"/>
            <a:ext cx="6081012" cy="1525426"/>
          </a:xfrm>
          <a:prstGeom prst="rect">
            <a:avLst/>
          </a:prstGeom>
        </p:spPr>
      </p:pic>
    </p:spTree>
    <p:extLst>
      <p:ext uri="{BB962C8B-B14F-4D97-AF65-F5344CB8AC3E}">
        <p14:creationId xmlns:p14="http://schemas.microsoft.com/office/powerpoint/2010/main" val="416370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12DA-E031-9BBB-6D68-B5A33F7764AC}"/>
              </a:ext>
            </a:extLst>
          </p:cNvPr>
          <p:cNvSpPr>
            <a:spLocks noGrp="1"/>
          </p:cNvSpPr>
          <p:nvPr>
            <p:ph type="title"/>
          </p:nvPr>
        </p:nvSpPr>
        <p:spPr/>
        <p:txBody>
          <a:bodyPr/>
          <a:lstStyle/>
          <a:p>
            <a:r>
              <a:rPr lang="en-IN" dirty="0"/>
              <a:t>5G Time Domain Structure</a:t>
            </a:r>
          </a:p>
        </p:txBody>
      </p:sp>
      <p:sp>
        <p:nvSpPr>
          <p:cNvPr id="3" name="Content Placeholder 2">
            <a:extLst>
              <a:ext uri="{FF2B5EF4-FFF2-40B4-BE49-F238E27FC236}">
                <a16:creationId xmlns:a16="http://schemas.microsoft.com/office/drawing/2014/main" id="{412F5611-6430-2262-D916-766AC20380C1}"/>
              </a:ext>
            </a:extLst>
          </p:cNvPr>
          <p:cNvSpPr>
            <a:spLocks noGrp="1"/>
          </p:cNvSpPr>
          <p:nvPr>
            <p:ph sz="quarter" idx="10"/>
          </p:nvPr>
        </p:nvSpPr>
        <p:spPr>
          <a:xfrm>
            <a:off x="213644" y="3982945"/>
            <a:ext cx="11368755" cy="2795359"/>
          </a:xfrm>
        </p:spPr>
        <p:txBody>
          <a:bodyPr>
            <a:normAutofit fontScale="47500" lnSpcReduction="20000"/>
          </a:bodyPr>
          <a:lstStyle/>
          <a:p>
            <a:r>
              <a:rPr lang="en-IN" dirty="0"/>
              <a:t>5G NR transmissions are organized into </a:t>
            </a:r>
            <a:r>
              <a:rPr lang="en-IN" b="1" i="1" dirty="0"/>
              <a:t>frames </a:t>
            </a:r>
            <a:r>
              <a:rPr lang="en-IN" dirty="0"/>
              <a:t>of 10 </a:t>
            </a:r>
            <a:r>
              <a:rPr lang="en-IN" dirty="0" err="1"/>
              <a:t>ms</a:t>
            </a:r>
            <a:r>
              <a:rPr lang="en-IN" dirty="0"/>
              <a:t> duration</a:t>
            </a:r>
          </a:p>
          <a:p>
            <a:r>
              <a:rPr lang="en-IN" dirty="0"/>
              <a:t>Frames are sub-divided into equal-sized </a:t>
            </a:r>
            <a:r>
              <a:rPr lang="en-IN" b="1" i="1" dirty="0"/>
              <a:t>sub-frames </a:t>
            </a:r>
            <a:r>
              <a:rPr lang="en-IN" b="1" dirty="0"/>
              <a:t>of </a:t>
            </a:r>
            <a:r>
              <a:rPr lang="en-IN" dirty="0"/>
              <a:t>1 </a:t>
            </a:r>
            <a:r>
              <a:rPr lang="en-IN" dirty="0" err="1"/>
              <a:t>ms</a:t>
            </a:r>
            <a:r>
              <a:rPr lang="en-IN" dirty="0"/>
              <a:t> duration</a:t>
            </a:r>
          </a:p>
          <a:p>
            <a:r>
              <a:rPr lang="en-IN" dirty="0"/>
              <a:t>A sub-frame is formed by one or multiple adjacent slots, each slot having 14 adjacent OFDM symbols</a:t>
            </a:r>
          </a:p>
          <a:p>
            <a:r>
              <a:rPr lang="en-IN" dirty="0"/>
              <a:t>A sub-frame is further divided into </a:t>
            </a:r>
            <a:r>
              <a:rPr lang="en-IN" b="1" i="1" dirty="0"/>
              <a:t>slots</a:t>
            </a:r>
            <a:r>
              <a:rPr lang="en-IN" dirty="0"/>
              <a:t> consisting of </a:t>
            </a:r>
            <a:r>
              <a:rPr lang="en-IN" b="1" i="1" dirty="0"/>
              <a:t>14 OFDM symbols each</a:t>
            </a:r>
          </a:p>
          <a:p>
            <a:pPr lvl="1"/>
            <a:r>
              <a:rPr lang="en-IN" dirty="0"/>
              <a:t>1 slot = 14 OFDM symbols</a:t>
            </a:r>
          </a:p>
          <a:p>
            <a:pPr lvl="1"/>
            <a:r>
              <a:rPr lang="en-IN" dirty="0"/>
              <a:t>Slots per sub-frame will vary based on the numerology chosen</a:t>
            </a:r>
          </a:p>
          <a:p>
            <a:pPr lvl="1"/>
            <a:r>
              <a:rPr lang="en-IN" dirty="0"/>
              <a:t>Higher sub-carrier spacing leads to a shorter slot duration and can be used to support lower-latency transmission</a:t>
            </a:r>
          </a:p>
          <a:p>
            <a:r>
              <a:rPr lang="en-IN" dirty="0"/>
              <a:t>Duration of a slot in milli-seconds depends on the numerology</a:t>
            </a:r>
          </a:p>
          <a:p>
            <a:r>
              <a:rPr lang="en-IN" dirty="0"/>
              <a:t>Slot is a typical dynamic scheduling unit</a:t>
            </a:r>
          </a:p>
          <a:p>
            <a:r>
              <a:rPr lang="en-IN" dirty="0"/>
              <a:t>Sub-frame duration in 5G NR serves as a numerology-independent time reference and remains same</a:t>
            </a:r>
          </a:p>
          <a:p>
            <a:r>
              <a:rPr lang="en-IN" dirty="0"/>
              <a:t>A mini-slot, in principle, can be as short as one OFDM symbol</a:t>
            </a:r>
          </a:p>
          <a:p>
            <a:r>
              <a:rPr lang="en-IN" dirty="0"/>
              <a:t>In release 15, mini-slots are restricted to 2,4, and 7 OFDM symbols</a:t>
            </a:r>
          </a:p>
          <a:p>
            <a:r>
              <a:rPr lang="en-IN" dirty="0"/>
              <a:t>Time duration of a slot/mini-slot scales with the chosen numerology (sub-carrier spacing) since the duration of OFDM symbol is inversely proportional to its sub-carrier spacing</a:t>
            </a:r>
          </a:p>
          <a:p>
            <a:r>
              <a:rPr lang="en-IN" dirty="0"/>
              <a:t>CP shrinks with increasing sub-carrier spacing</a:t>
            </a:r>
          </a:p>
          <a:p>
            <a:r>
              <a:rPr lang="en-IN" dirty="0"/>
              <a:t>Reducing slot duration is a less efficient way of providing low latency communication</a:t>
            </a:r>
          </a:p>
        </p:txBody>
      </p:sp>
      <p:grpSp>
        <p:nvGrpSpPr>
          <p:cNvPr id="101" name="Group 100">
            <a:extLst>
              <a:ext uri="{FF2B5EF4-FFF2-40B4-BE49-F238E27FC236}">
                <a16:creationId xmlns:a16="http://schemas.microsoft.com/office/drawing/2014/main" id="{2CE20832-23A4-FBB2-9018-6CE197111C94}"/>
              </a:ext>
            </a:extLst>
          </p:cNvPr>
          <p:cNvGrpSpPr/>
          <p:nvPr/>
        </p:nvGrpSpPr>
        <p:grpSpPr>
          <a:xfrm>
            <a:off x="5661378" y="299796"/>
            <a:ext cx="6364941" cy="3725346"/>
            <a:chOff x="2969700" y="324963"/>
            <a:chExt cx="6364941" cy="3725346"/>
          </a:xfrm>
        </p:grpSpPr>
        <p:grpSp>
          <p:nvGrpSpPr>
            <p:cNvPr id="42" name="Group 41">
              <a:extLst>
                <a:ext uri="{FF2B5EF4-FFF2-40B4-BE49-F238E27FC236}">
                  <a16:creationId xmlns:a16="http://schemas.microsoft.com/office/drawing/2014/main" id="{638A2A93-51DE-F1C7-E90C-1AB88F4FC698}"/>
                </a:ext>
              </a:extLst>
            </p:cNvPr>
            <p:cNvGrpSpPr/>
            <p:nvPr/>
          </p:nvGrpSpPr>
          <p:grpSpPr>
            <a:xfrm>
              <a:off x="4226727" y="995715"/>
              <a:ext cx="4447485" cy="577302"/>
              <a:chOff x="6953152" y="878269"/>
              <a:chExt cx="4447485" cy="577302"/>
            </a:xfrm>
          </p:grpSpPr>
          <p:grpSp>
            <p:nvGrpSpPr>
              <p:cNvPr id="33" name="Group 32">
                <a:extLst>
                  <a:ext uri="{FF2B5EF4-FFF2-40B4-BE49-F238E27FC236}">
                    <a16:creationId xmlns:a16="http://schemas.microsoft.com/office/drawing/2014/main" id="{F3C06499-E563-C37A-343B-5B9F4C598DA9}"/>
                  </a:ext>
                </a:extLst>
              </p:cNvPr>
              <p:cNvGrpSpPr/>
              <p:nvPr/>
            </p:nvGrpSpPr>
            <p:grpSpPr>
              <a:xfrm>
                <a:off x="6953152" y="1178572"/>
                <a:ext cx="4447485" cy="276999"/>
                <a:chOff x="7288712" y="1178572"/>
                <a:chExt cx="4447485" cy="276999"/>
              </a:xfrm>
            </p:grpSpPr>
            <p:sp>
              <p:nvSpPr>
                <p:cNvPr id="31" name="TextBox 30">
                  <a:extLst>
                    <a:ext uri="{FF2B5EF4-FFF2-40B4-BE49-F238E27FC236}">
                      <a16:creationId xmlns:a16="http://schemas.microsoft.com/office/drawing/2014/main" id="{E96921DD-8634-8698-9BA7-7BF2D7042B52}"/>
                    </a:ext>
                  </a:extLst>
                </p:cNvPr>
                <p:cNvSpPr txBox="1"/>
                <p:nvPr/>
              </p:nvSpPr>
              <p:spPr>
                <a:xfrm>
                  <a:off x="10595296" y="1178572"/>
                  <a:ext cx="1140901" cy="276999"/>
                </a:xfrm>
                <a:prstGeom prst="rect">
                  <a:avLst/>
                </a:prstGeom>
                <a:noFill/>
              </p:spPr>
              <p:txBody>
                <a:bodyPr wrap="square" rtlCol="0">
                  <a:spAutoFit/>
                </a:bodyPr>
                <a:lstStyle/>
                <a:p>
                  <a:r>
                    <a:rPr lang="en-IN" sz="1200" dirty="0">
                      <a:latin typeface="Gotham Light" pitchFamily="50" charset="0"/>
                    </a:rPr>
                    <a:t>Sub-frames</a:t>
                  </a:r>
                </a:p>
              </p:txBody>
            </p:sp>
            <p:sp>
              <p:nvSpPr>
                <p:cNvPr id="25" name="Rectangle 24">
                  <a:extLst>
                    <a:ext uri="{FF2B5EF4-FFF2-40B4-BE49-F238E27FC236}">
                      <a16:creationId xmlns:a16="http://schemas.microsoft.com/office/drawing/2014/main" id="{E09690D0-BC8B-2573-5A5C-1873651DDD8F}"/>
                    </a:ext>
                  </a:extLst>
                </p:cNvPr>
                <p:cNvSpPr/>
                <p:nvPr/>
              </p:nvSpPr>
              <p:spPr>
                <a:xfrm>
                  <a:off x="7288712" y="1249960"/>
                  <a:ext cx="615040" cy="16778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#0</a:t>
                  </a:r>
                </a:p>
              </p:txBody>
            </p:sp>
            <p:sp>
              <p:nvSpPr>
                <p:cNvPr id="26" name="Rectangle 25">
                  <a:extLst>
                    <a:ext uri="{FF2B5EF4-FFF2-40B4-BE49-F238E27FC236}">
                      <a16:creationId xmlns:a16="http://schemas.microsoft.com/office/drawing/2014/main" id="{E1BA7B59-DD3F-74FC-B707-24B0650DCF4F}"/>
                    </a:ext>
                  </a:extLst>
                </p:cNvPr>
                <p:cNvSpPr/>
                <p:nvPr/>
              </p:nvSpPr>
              <p:spPr>
                <a:xfrm>
                  <a:off x="7903752" y="1249960"/>
                  <a:ext cx="615040" cy="16778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#1</a:t>
                  </a:r>
                </a:p>
              </p:txBody>
            </p:sp>
            <p:sp>
              <p:nvSpPr>
                <p:cNvPr id="27" name="Rectangle 26">
                  <a:extLst>
                    <a:ext uri="{FF2B5EF4-FFF2-40B4-BE49-F238E27FC236}">
                      <a16:creationId xmlns:a16="http://schemas.microsoft.com/office/drawing/2014/main" id="{96CFE125-0A31-B4F9-F11F-4C2DC2A1A0A3}"/>
                    </a:ext>
                  </a:extLst>
                </p:cNvPr>
                <p:cNvSpPr/>
                <p:nvPr/>
              </p:nvSpPr>
              <p:spPr>
                <a:xfrm>
                  <a:off x="8517885" y="1249960"/>
                  <a:ext cx="615040" cy="16778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#2</a:t>
                  </a:r>
                </a:p>
              </p:txBody>
            </p:sp>
            <p:cxnSp>
              <p:nvCxnSpPr>
                <p:cNvPr id="29" name="Straight Connector 28">
                  <a:extLst>
                    <a:ext uri="{FF2B5EF4-FFF2-40B4-BE49-F238E27FC236}">
                      <a16:creationId xmlns:a16="http://schemas.microsoft.com/office/drawing/2014/main" id="{392C9593-5DF5-5E9F-D569-E0DAC402F0A4}"/>
                    </a:ext>
                  </a:extLst>
                </p:cNvPr>
                <p:cNvCxnSpPr>
                  <a:stCxn id="27" idx="3"/>
                </p:cNvCxnSpPr>
                <p:nvPr/>
              </p:nvCxnSpPr>
              <p:spPr>
                <a:xfrm>
                  <a:off x="9132925" y="1333850"/>
                  <a:ext cx="55636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8F8E383-30A5-14F0-BE1D-FE42FB7492E1}"/>
                    </a:ext>
                  </a:extLst>
                </p:cNvPr>
                <p:cNvSpPr/>
                <p:nvPr/>
              </p:nvSpPr>
              <p:spPr>
                <a:xfrm>
                  <a:off x="9688378" y="1249960"/>
                  <a:ext cx="615040" cy="16778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#9</a:t>
                  </a:r>
                </a:p>
              </p:txBody>
            </p:sp>
          </p:grpSp>
          <p:grpSp>
            <p:nvGrpSpPr>
              <p:cNvPr id="37" name="Group 36">
                <a:extLst>
                  <a:ext uri="{FF2B5EF4-FFF2-40B4-BE49-F238E27FC236}">
                    <a16:creationId xmlns:a16="http://schemas.microsoft.com/office/drawing/2014/main" id="{ADD2E0EE-050B-2879-0A62-F78CEF84770A}"/>
                  </a:ext>
                </a:extLst>
              </p:cNvPr>
              <p:cNvGrpSpPr/>
              <p:nvPr/>
            </p:nvGrpSpPr>
            <p:grpSpPr>
              <a:xfrm>
                <a:off x="7854891" y="878269"/>
                <a:ext cx="1463128" cy="380261"/>
                <a:chOff x="7964655" y="216755"/>
                <a:chExt cx="1463128" cy="380261"/>
              </a:xfrm>
            </p:grpSpPr>
            <p:cxnSp>
              <p:nvCxnSpPr>
                <p:cNvPr id="38" name="Straight Arrow Connector 37">
                  <a:extLst>
                    <a:ext uri="{FF2B5EF4-FFF2-40B4-BE49-F238E27FC236}">
                      <a16:creationId xmlns:a16="http://schemas.microsoft.com/office/drawing/2014/main" id="{155C5A79-6636-F103-C5E5-85216CE29596}"/>
                    </a:ext>
                  </a:extLst>
                </p:cNvPr>
                <p:cNvCxnSpPr/>
                <p:nvPr/>
              </p:nvCxnSpPr>
              <p:spPr>
                <a:xfrm>
                  <a:off x="8291212" y="520117"/>
                  <a:ext cx="60661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866A16E-4F37-CA3E-EFE5-EE4ACF5F6756}"/>
                    </a:ext>
                  </a:extLst>
                </p:cNvPr>
                <p:cNvCxnSpPr>
                  <a:cxnSpLocks/>
                </p:cNvCxnSpPr>
                <p:nvPr/>
              </p:nvCxnSpPr>
              <p:spPr>
                <a:xfrm>
                  <a:off x="8901208" y="420847"/>
                  <a:ext cx="0" cy="166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93DA523-5E08-BB54-E214-8DC5ECD3D5C1}"/>
                    </a:ext>
                  </a:extLst>
                </p:cNvPr>
                <p:cNvCxnSpPr>
                  <a:cxnSpLocks/>
                </p:cNvCxnSpPr>
                <p:nvPr/>
              </p:nvCxnSpPr>
              <p:spPr>
                <a:xfrm>
                  <a:off x="8290209" y="430634"/>
                  <a:ext cx="0" cy="166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851E068-B87F-8027-7CBC-416C465107AA}"/>
                    </a:ext>
                  </a:extLst>
                </p:cNvPr>
                <p:cNvSpPr txBox="1"/>
                <p:nvPr/>
              </p:nvSpPr>
              <p:spPr>
                <a:xfrm>
                  <a:off x="7964655" y="216755"/>
                  <a:ext cx="1463128" cy="276999"/>
                </a:xfrm>
                <a:prstGeom prst="rect">
                  <a:avLst/>
                </a:prstGeom>
                <a:noFill/>
              </p:spPr>
              <p:txBody>
                <a:bodyPr wrap="square" rtlCol="0">
                  <a:spAutoFit/>
                </a:bodyPr>
                <a:lstStyle/>
                <a:p>
                  <a:r>
                    <a:rPr lang="en-IN" sz="1200" dirty="0">
                      <a:latin typeface="Gotham Light" pitchFamily="50" charset="0"/>
                    </a:rPr>
                    <a:t>1 Sub-frame – 1 </a:t>
                  </a:r>
                  <a:r>
                    <a:rPr lang="en-IN" sz="1200" dirty="0" err="1">
                      <a:latin typeface="Gotham Light" pitchFamily="50" charset="0"/>
                    </a:rPr>
                    <a:t>ms</a:t>
                  </a:r>
                  <a:endParaRPr lang="en-IN" sz="1200" dirty="0">
                    <a:latin typeface="Gotham Light" pitchFamily="50" charset="0"/>
                  </a:endParaRPr>
                </a:p>
              </p:txBody>
            </p:sp>
          </p:grpSp>
        </p:grpSp>
        <p:grpSp>
          <p:nvGrpSpPr>
            <p:cNvPr id="100" name="Group 99">
              <a:extLst>
                <a:ext uri="{FF2B5EF4-FFF2-40B4-BE49-F238E27FC236}">
                  <a16:creationId xmlns:a16="http://schemas.microsoft.com/office/drawing/2014/main" id="{BA0AAD6D-5F51-8AD1-5803-19BEFB6FB242}"/>
                </a:ext>
              </a:extLst>
            </p:cNvPr>
            <p:cNvGrpSpPr/>
            <p:nvPr/>
          </p:nvGrpSpPr>
          <p:grpSpPr>
            <a:xfrm>
              <a:off x="3943309" y="324963"/>
              <a:ext cx="5391332" cy="1053978"/>
              <a:chOff x="3943309" y="324963"/>
              <a:chExt cx="5391332" cy="1053978"/>
            </a:xfrm>
          </p:grpSpPr>
          <p:grpSp>
            <p:nvGrpSpPr>
              <p:cNvPr id="36" name="Group 35">
                <a:extLst>
                  <a:ext uri="{FF2B5EF4-FFF2-40B4-BE49-F238E27FC236}">
                    <a16:creationId xmlns:a16="http://schemas.microsoft.com/office/drawing/2014/main" id="{E0D74144-37B8-F6F8-0EEC-A635F4CEA695}"/>
                  </a:ext>
                </a:extLst>
              </p:cNvPr>
              <p:cNvGrpSpPr/>
              <p:nvPr/>
            </p:nvGrpSpPr>
            <p:grpSpPr>
              <a:xfrm>
                <a:off x="3943309" y="638262"/>
                <a:ext cx="5391332" cy="276999"/>
                <a:chOff x="6837514" y="520816"/>
                <a:chExt cx="5391332" cy="276999"/>
              </a:xfrm>
            </p:grpSpPr>
            <p:grpSp>
              <p:nvGrpSpPr>
                <p:cNvPr id="14" name="Group 13">
                  <a:extLst>
                    <a:ext uri="{FF2B5EF4-FFF2-40B4-BE49-F238E27FC236}">
                      <a16:creationId xmlns:a16="http://schemas.microsoft.com/office/drawing/2014/main" id="{A44ED22F-0B7F-A11E-CF98-8C4E4FD71177}"/>
                    </a:ext>
                  </a:extLst>
                </p:cNvPr>
                <p:cNvGrpSpPr/>
                <p:nvPr/>
              </p:nvGrpSpPr>
              <p:grpSpPr>
                <a:xfrm>
                  <a:off x="6837514" y="587229"/>
                  <a:ext cx="3548964" cy="169178"/>
                  <a:chOff x="6829125" y="587229"/>
                  <a:chExt cx="3548964" cy="169178"/>
                </a:xfrm>
              </p:grpSpPr>
              <p:sp>
                <p:nvSpPr>
                  <p:cNvPr id="6" name="Rectangle 5">
                    <a:extLst>
                      <a:ext uri="{FF2B5EF4-FFF2-40B4-BE49-F238E27FC236}">
                        <a16:creationId xmlns:a16="http://schemas.microsoft.com/office/drawing/2014/main" id="{92E55F2B-7FAF-DDD4-2E59-C2BBFAECA9AD}"/>
                      </a:ext>
                    </a:extLst>
                  </p:cNvPr>
                  <p:cNvSpPr/>
                  <p:nvPr/>
                </p:nvSpPr>
                <p:spPr>
                  <a:xfrm>
                    <a:off x="7063530" y="587229"/>
                    <a:ext cx="1031846" cy="16778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BAB9294A-A8FE-C2E4-BA80-237CE1E1BFC8}"/>
                      </a:ext>
                    </a:extLst>
                  </p:cNvPr>
                  <p:cNvSpPr/>
                  <p:nvPr/>
                </p:nvSpPr>
                <p:spPr>
                  <a:xfrm>
                    <a:off x="8095376" y="587229"/>
                    <a:ext cx="1031846" cy="16778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0DC94E6D-D143-BFC5-A4B8-D3B7B5688016}"/>
                      </a:ext>
                    </a:extLst>
                  </p:cNvPr>
                  <p:cNvSpPr/>
                  <p:nvPr/>
                </p:nvSpPr>
                <p:spPr>
                  <a:xfrm>
                    <a:off x="9127222" y="587229"/>
                    <a:ext cx="1031846" cy="16778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0B4FC2A8-2CCE-8354-1FAB-A202E3FE7652}"/>
                      </a:ext>
                    </a:extLst>
                  </p:cNvPr>
                  <p:cNvCxnSpPr/>
                  <p:nvPr/>
                </p:nvCxnSpPr>
                <p:spPr>
                  <a:xfrm>
                    <a:off x="10141382" y="587229"/>
                    <a:ext cx="2367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510696-E67B-C0DA-1915-75D38D5DD9F1}"/>
                      </a:ext>
                    </a:extLst>
                  </p:cNvPr>
                  <p:cNvCxnSpPr/>
                  <p:nvPr/>
                </p:nvCxnSpPr>
                <p:spPr>
                  <a:xfrm>
                    <a:off x="10141382" y="755009"/>
                    <a:ext cx="2367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93B4116-CC50-3249-837C-A24596745783}"/>
                      </a:ext>
                    </a:extLst>
                  </p:cNvPr>
                  <p:cNvCxnSpPr/>
                  <p:nvPr/>
                </p:nvCxnSpPr>
                <p:spPr>
                  <a:xfrm>
                    <a:off x="6829125" y="588627"/>
                    <a:ext cx="2367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802F5-A2FF-FC03-E022-7AD915183F72}"/>
                      </a:ext>
                    </a:extLst>
                  </p:cNvPr>
                  <p:cNvCxnSpPr/>
                  <p:nvPr/>
                </p:nvCxnSpPr>
                <p:spPr>
                  <a:xfrm>
                    <a:off x="6829125" y="756407"/>
                    <a:ext cx="2367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89983338-FE19-F74D-3369-498BAEF0294E}"/>
                    </a:ext>
                  </a:extLst>
                </p:cNvPr>
                <p:cNvSpPr txBox="1"/>
                <p:nvPr/>
              </p:nvSpPr>
              <p:spPr>
                <a:xfrm>
                  <a:off x="10385571" y="520816"/>
                  <a:ext cx="1843275" cy="276999"/>
                </a:xfrm>
                <a:prstGeom prst="rect">
                  <a:avLst/>
                </a:prstGeom>
                <a:noFill/>
              </p:spPr>
              <p:txBody>
                <a:bodyPr wrap="square" rtlCol="0">
                  <a:spAutoFit/>
                </a:bodyPr>
                <a:lstStyle/>
                <a:p>
                  <a:r>
                    <a:rPr lang="en-IN" sz="1200" dirty="0">
                      <a:latin typeface="Gotham Light" pitchFamily="50" charset="0"/>
                    </a:rPr>
                    <a:t>Radio Frame Transmission</a:t>
                  </a:r>
                </a:p>
              </p:txBody>
            </p:sp>
          </p:grpSp>
          <p:grpSp>
            <p:nvGrpSpPr>
              <p:cNvPr id="35" name="Group 34">
                <a:extLst>
                  <a:ext uri="{FF2B5EF4-FFF2-40B4-BE49-F238E27FC236}">
                    <a16:creationId xmlns:a16="http://schemas.microsoft.com/office/drawing/2014/main" id="{795AC69D-B36E-0B36-29D2-FA7ACCBCA58A}"/>
                  </a:ext>
                </a:extLst>
              </p:cNvPr>
              <p:cNvGrpSpPr/>
              <p:nvPr/>
            </p:nvGrpSpPr>
            <p:grpSpPr>
              <a:xfrm>
                <a:off x="5106524" y="324963"/>
                <a:ext cx="1223200" cy="389499"/>
                <a:chOff x="8000729" y="207517"/>
                <a:chExt cx="1223200" cy="389499"/>
              </a:xfrm>
            </p:grpSpPr>
            <p:cxnSp>
              <p:nvCxnSpPr>
                <p:cNvPr id="16" name="Straight Arrow Connector 15">
                  <a:extLst>
                    <a:ext uri="{FF2B5EF4-FFF2-40B4-BE49-F238E27FC236}">
                      <a16:creationId xmlns:a16="http://schemas.microsoft.com/office/drawing/2014/main" id="{2E657C5F-4EF0-419B-C387-02B06EF1246D}"/>
                    </a:ext>
                  </a:extLst>
                </p:cNvPr>
                <p:cNvCxnSpPr/>
                <p:nvPr/>
              </p:nvCxnSpPr>
              <p:spPr>
                <a:xfrm>
                  <a:off x="8092213" y="520117"/>
                  <a:ext cx="103817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A00919-8A3F-DF32-560A-D66E9F5F4D98}"/>
                    </a:ext>
                  </a:extLst>
                </p:cNvPr>
                <p:cNvCxnSpPr>
                  <a:cxnSpLocks/>
                </p:cNvCxnSpPr>
                <p:nvPr/>
              </p:nvCxnSpPr>
              <p:spPr>
                <a:xfrm>
                  <a:off x="9136100" y="420847"/>
                  <a:ext cx="0" cy="166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FF96C3-00EA-7E2D-5143-09E20B553BE8}"/>
                    </a:ext>
                  </a:extLst>
                </p:cNvPr>
                <p:cNvCxnSpPr>
                  <a:cxnSpLocks/>
                </p:cNvCxnSpPr>
                <p:nvPr/>
              </p:nvCxnSpPr>
              <p:spPr>
                <a:xfrm>
                  <a:off x="8105651" y="430634"/>
                  <a:ext cx="0" cy="166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C734BB4-C2E6-1517-E22F-FDD68446E87C}"/>
                    </a:ext>
                  </a:extLst>
                </p:cNvPr>
                <p:cNvSpPr txBox="1"/>
                <p:nvPr/>
              </p:nvSpPr>
              <p:spPr>
                <a:xfrm>
                  <a:off x="8000729" y="207517"/>
                  <a:ext cx="1223200" cy="261823"/>
                </a:xfrm>
                <a:prstGeom prst="rect">
                  <a:avLst/>
                </a:prstGeom>
                <a:noFill/>
              </p:spPr>
              <p:txBody>
                <a:bodyPr wrap="square" rtlCol="0">
                  <a:spAutoFit/>
                </a:bodyPr>
                <a:lstStyle/>
                <a:p>
                  <a:r>
                    <a:rPr lang="en-IN" sz="1200" dirty="0">
                      <a:latin typeface="Gotham Light" pitchFamily="50" charset="0"/>
                    </a:rPr>
                    <a:t>1 Frame – 10 </a:t>
                  </a:r>
                  <a:r>
                    <a:rPr lang="en-IN" sz="1200" dirty="0" err="1">
                      <a:latin typeface="Gotham Light" pitchFamily="50" charset="0"/>
                    </a:rPr>
                    <a:t>ms</a:t>
                  </a:r>
                  <a:endParaRPr lang="en-IN" sz="1200" dirty="0">
                    <a:latin typeface="Gotham Light" pitchFamily="50" charset="0"/>
                  </a:endParaRPr>
                </a:p>
              </p:txBody>
            </p:sp>
          </p:grpSp>
          <p:cxnSp>
            <p:nvCxnSpPr>
              <p:cNvPr id="44" name="Straight Connector 43">
                <a:extLst>
                  <a:ext uri="{FF2B5EF4-FFF2-40B4-BE49-F238E27FC236}">
                    <a16:creationId xmlns:a16="http://schemas.microsoft.com/office/drawing/2014/main" id="{48F5D1D5-496C-F566-09BB-D18EA4C6FC52}"/>
                  </a:ext>
                </a:extLst>
              </p:cNvPr>
              <p:cNvCxnSpPr>
                <a:cxnSpLocks/>
              </p:cNvCxnSpPr>
              <p:nvPr/>
            </p:nvCxnSpPr>
            <p:spPr>
              <a:xfrm flipH="1">
                <a:off x="4225843" y="873695"/>
                <a:ext cx="989885" cy="5052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4BB8575-1D6D-66E8-A430-43E3D4653263}"/>
                  </a:ext>
                </a:extLst>
              </p:cNvPr>
              <p:cNvCxnSpPr>
                <a:cxnSpLocks/>
              </p:cNvCxnSpPr>
              <p:nvPr/>
            </p:nvCxnSpPr>
            <p:spPr>
              <a:xfrm>
                <a:off x="6238727" y="876196"/>
                <a:ext cx="997315" cy="5002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4C9D672C-A6A0-BB8F-9C34-390CE3299CD4}"/>
                </a:ext>
              </a:extLst>
            </p:cNvPr>
            <p:cNvGrpSpPr/>
            <p:nvPr/>
          </p:nvGrpSpPr>
          <p:grpSpPr>
            <a:xfrm>
              <a:off x="4235116" y="1649919"/>
              <a:ext cx="4464263" cy="568913"/>
              <a:chOff x="6953152" y="886658"/>
              <a:chExt cx="4464263" cy="568913"/>
            </a:xfrm>
          </p:grpSpPr>
          <p:grpSp>
            <p:nvGrpSpPr>
              <p:cNvPr id="56" name="Group 55">
                <a:extLst>
                  <a:ext uri="{FF2B5EF4-FFF2-40B4-BE49-F238E27FC236}">
                    <a16:creationId xmlns:a16="http://schemas.microsoft.com/office/drawing/2014/main" id="{3E4CFFAB-BB52-C7D8-BD35-92E82D88B66C}"/>
                  </a:ext>
                </a:extLst>
              </p:cNvPr>
              <p:cNvGrpSpPr/>
              <p:nvPr/>
            </p:nvGrpSpPr>
            <p:grpSpPr>
              <a:xfrm>
                <a:off x="6953152" y="1178572"/>
                <a:ext cx="4464263" cy="276999"/>
                <a:chOff x="7288712" y="1178572"/>
                <a:chExt cx="4464263" cy="276999"/>
              </a:xfrm>
            </p:grpSpPr>
            <p:sp>
              <p:nvSpPr>
                <p:cNvPr id="62" name="TextBox 61">
                  <a:extLst>
                    <a:ext uri="{FF2B5EF4-FFF2-40B4-BE49-F238E27FC236}">
                      <a16:creationId xmlns:a16="http://schemas.microsoft.com/office/drawing/2014/main" id="{850CE3FF-EDDE-AFAC-500D-6218CB4EE712}"/>
                    </a:ext>
                  </a:extLst>
                </p:cNvPr>
                <p:cNvSpPr txBox="1"/>
                <p:nvPr/>
              </p:nvSpPr>
              <p:spPr>
                <a:xfrm>
                  <a:off x="10612074" y="1178572"/>
                  <a:ext cx="1140901" cy="276999"/>
                </a:xfrm>
                <a:prstGeom prst="rect">
                  <a:avLst/>
                </a:prstGeom>
                <a:noFill/>
              </p:spPr>
              <p:txBody>
                <a:bodyPr wrap="square" rtlCol="0">
                  <a:spAutoFit/>
                </a:bodyPr>
                <a:lstStyle/>
                <a:p>
                  <a:r>
                    <a:rPr lang="en-IN" sz="1200" dirty="0">
                      <a:latin typeface="Gotham Light" pitchFamily="50" charset="0"/>
                    </a:rPr>
                    <a:t>Slots</a:t>
                  </a:r>
                </a:p>
              </p:txBody>
            </p:sp>
            <p:sp>
              <p:nvSpPr>
                <p:cNvPr id="63" name="Rectangle 62">
                  <a:extLst>
                    <a:ext uri="{FF2B5EF4-FFF2-40B4-BE49-F238E27FC236}">
                      <a16:creationId xmlns:a16="http://schemas.microsoft.com/office/drawing/2014/main" id="{BF248E2C-9A80-29BA-B808-9B9B7CB3474C}"/>
                    </a:ext>
                  </a:extLst>
                </p:cNvPr>
                <p:cNvSpPr/>
                <p:nvPr/>
              </p:nvSpPr>
              <p:spPr>
                <a:xfrm>
                  <a:off x="7288712" y="1249960"/>
                  <a:ext cx="615040" cy="16778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dirty="0">
                      <a:solidFill>
                        <a:schemeClr val="tx1"/>
                      </a:solidFill>
                    </a:rPr>
                    <a:t>14 Symbols</a:t>
                  </a:r>
                </a:p>
              </p:txBody>
            </p:sp>
            <p:sp>
              <p:nvSpPr>
                <p:cNvPr id="64" name="Rectangle 63">
                  <a:extLst>
                    <a:ext uri="{FF2B5EF4-FFF2-40B4-BE49-F238E27FC236}">
                      <a16:creationId xmlns:a16="http://schemas.microsoft.com/office/drawing/2014/main" id="{E4E555E2-EB0C-DE70-8096-967DD09621FC}"/>
                    </a:ext>
                  </a:extLst>
                </p:cNvPr>
                <p:cNvSpPr/>
                <p:nvPr/>
              </p:nvSpPr>
              <p:spPr>
                <a:xfrm>
                  <a:off x="7903752" y="1249960"/>
                  <a:ext cx="615040" cy="16778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dirty="0">
                      <a:solidFill>
                        <a:schemeClr val="tx1"/>
                      </a:solidFill>
                    </a:rPr>
                    <a:t>14 Symbols</a:t>
                  </a:r>
                </a:p>
              </p:txBody>
            </p:sp>
            <p:sp>
              <p:nvSpPr>
                <p:cNvPr id="65" name="Rectangle 64">
                  <a:extLst>
                    <a:ext uri="{FF2B5EF4-FFF2-40B4-BE49-F238E27FC236}">
                      <a16:creationId xmlns:a16="http://schemas.microsoft.com/office/drawing/2014/main" id="{35ED0E35-28C5-9988-D4BD-30C1D73A9F51}"/>
                    </a:ext>
                  </a:extLst>
                </p:cNvPr>
                <p:cNvSpPr/>
                <p:nvPr/>
              </p:nvSpPr>
              <p:spPr>
                <a:xfrm>
                  <a:off x="8517885" y="1249960"/>
                  <a:ext cx="615040" cy="16778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dirty="0">
                      <a:solidFill>
                        <a:schemeClr val="tx1"/>
                      </a:solidFill>
                    </a:rPr>
                    <a:t>14 Symbols</a:t>
                  </a:r>
                </a:p>
              </p:txBody>
            </p:sp>
            <p:cxnSp>
              <p:nvCxnSpPr>
                <p:cNvPr id="66" name="Straight Connector 65">
                  <a:extLst>
                    <a:ext uri="{FF2B5EF4-FFF2-40B4-BE49-F238E27FC236}">
                      <a16:creationId xmlns:a16="http://schemas.microsoft.com/office/drawing/2014/main" id="{9811EAE6-63E0-BDBE-FBF0-6DEEB3E63CCB}"/>
                    </a:ext>
                  </a:extLst>
                </p:cNvPr>
                <p:cNvCxnSpPr>
                  <a:stCxn id="65" idx="3"/>
                </p:cNvCxnSpPr>
                <p:nvPr/>
              </p:nvCxnSpPr>
              <p:spPr>
                <a:xfrm>
                  <a:off x="9132925" y="1333850"/>
                  <a:ext cx="55636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C81D451-84A7-23B6-DFA7-45A8DB51D402}"/>
                    </a:ext>
                  </a:extLst>
                </p:cNvPr>
                <p:cNvSpPr/>
                <p:nvPr/>
              </p:nvSpPr>
              <p:spPr>
                <a:xfrm>
                  <a:off x="9688378" y="1249960"/>
                  <a:ext cx="615040" cy="16778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dirty="0">
                      <a:solidFill>
                        <a:schemeClr val="tx1"/>
                      </a:solidFill>
                    </a:rPr>
                    <a:t>14 Symbols</a:t>
                  </a:r>
                </a:p>
              </p:txBody>
            </p:sp>
          </p:grpSp>
          <p:grpSp>
            <p:nvGrpSpPr>
              <p:cNvPr id="57" name="Group 56">
                <a:extLst>
                  <a:ext uri="{FF2B5EF4-FFF2-40B4-BE49-F238E27FC236}">
                    <a16:creationId xmlns:a16="http://schemas.microsoft.com/office/drawing/2014/main" id="{C1158561-49DC-B4C1-9992-24235CBEA537}"/>
                  </a:ext>
                </a:extLst>
              </p:cNvPr>
              <p:cNvGrpSpPr/>
              <p:nvPr/>
            </p:nvGrpSpPr>
            <p:grpSpPr>
              <a:xfrm>
                <a:off x="8180445" y="886658"/>
                <a:ext cx="610999" cy="371872"/>
                <a:chOff x="8290209" y="225144"/>
                <a:chExt cx="610999" cy="371872"/>
              </a:xfrm>
            </p:grpSpPr>
            <p:cxnSp>
              <p:nvCxnSpPr>
                <p:cNvPr id="58" name="Straight Arrow Connector 57">
                  <a:extLst>
                    <a:ext uri="{FF2B5EF4-FFF2-40B4-BE49-F238E27FC236}">
                      <a16:creationId xmlns:a16="http://schemas.microsoft.com/office/drawing/2014/main" id="{BDCEE47C-6ABD-8746-EB6E-5CFFCB03284A}"/>
                    </a:ext>
                  </a:extLst>
                </p:cNvPr>
                <p:cNvCxnSpPr/>
                <p:nvPr/>
              </p:nvCxnSpPr>
              <p:spPr>
                <a:xfrm>
                  <a:off x="8291212" y="520117"/>
                  <a:ext cx="60661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CFF3A36-B924-9834-758A-7B4405D98AE1}"/>
                    </a:ext>
                  </a:extLst>
                </p:cNvPr>
                <p:cNvCxnSpPr>
                  <a:cxnSpLocks/>
                </p:cNvCxnSpPr>
                <p:nvPr/>
              </p:nvCxnSpPr>
              <p:spPr>
                <a:xfrm>
                  <a:off x="8901208" y="420847"/>
                  <a:ext cx="0" cy="166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4142DD8-0267-15BC-CADD-629D065BB4C9}"/>
                    </a:ext>
                  </a:extLst>
                </p:cNvPr>
                <p:cNvCxnSpPr>
                  <a:cxnSpLocks/>
                </p:cNvCxnSpPr>
                <p:nvPr/>
              </p:nvCxnSpPr>
              <p:spPr>
                <a:xfrm>
                  <a:off x="8290209" y="430634"/>
                  <a:ext cx="0" cy="166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ADA3C4B-77C4-8FC5-EF74-5B43B498F60B}"/>
                    </a:ext>
                  </a:extLst>
                </p:cNvPr>
                <p:cNvSpPr txBox="1"/>
                <p:nvPr/>
              </p:nvSpPr>
              <p:spPr>
                <a:xfrm>
                  <a:off x="8319371" y="225144"/>
                  <a:ext cx="535583" cy="276999"/>
                </a:xfrm>
                <a:prstGeom prst="rect">
                  <a:avLst/>
                </a:prstGeom>
                <a:noFill/>
              </p:spPr>
              <p:txBody>
                <a:bodyPr wrap="square" rtlCol="0">
                  <a:spAutoFit/>
                </a:bodyPr>
                <a:lstStyle/>
                <a:p>
                  <a:r>
                    <a:rPr lang="en-IN" sz="1200" dirty="0">
                      <a:latin typeface="Gotham Light" pitchFamily="50" charset="0"/>
                    </a:rPr>
                    <a:t>1 slot</a:t>
                  </a:r>
                </a:p>
              </p:txBody>
            </p:sp>
          </p:grpSp>
        </p:grpSp>
        <p:cxnSp>
          <p:nvCxnSpPr>
            <p:cNvPr id="68" name="Straight Connector 67">
              <a:extLst>
                <a:ext uri="{FF2B5EF4-FFF2-40B4-BE49-F238E27FC236}">
                  <a16:creationId xmlns:a16="http://schemas.microsoft.com/office/drawing/2014/main" id="{20976D3A-DCB2-2912-9EC6-624A0C42E4F6}"/>
                </a:ext>
              </a:extLst>
            </p:cNvPr>
            <p:cNvCxnSpPr>
              <a:cxnSpLocks/>
            </p:cNvCxnSpPr>
            <p:nvPr/>
          </p:nvCxnSpPr>
          <p:spPr>
            <a:xfrm flipH="1">
              <a:off x="4240399" y="1533349"/>
              <a:ext cx="1232512" cy="482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291A3AC-2B68-EC6E-6180-59FCF1176E43}"/>
                </a:ext>
              </a:extLst>
            </p:cNvPr>
            <p:cNvCxnSpPr>
              <a:cxnSpLocks/>
            </p:cNvCxnSpPr>
            <p:nvPr/>
          </p:nvCxnSpPr>
          <p:spPr>
            <a:xfrm>
              <a:off x="6082097" y="1527286"/>
              <a:ext cx="1159654" cy="480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40BCEA22-FC7D-F0BF-8F1F-F65B769DF302}"/>
                </a:ext>
              </a:extLst>
            </p:cNvPr>
            <p:cNvSpPr/>
            <p:nvPr/>
          </p:nvSpPr>
          <p:spPr>
            <a:xfrm>
              <a:off x="4235116" y="3815686"/>
              <a:ext cx="3574845" cy="203899"/>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endParaRPr>
            </a:p>
          </p:txBody>
        </p:sp>
        <p:sp>
          <p:nvSpPr>
            <p:cNvPr id="78" name="Rectangle 77">
              <a:extLst>
                <a:ext uri="{FF2B5EF4-FFF2-40B4-BE49-F238E27FC236}">
                  <a16:creationId xmlns:a16="http://schemas.microsoft.com/office/drawing/2014/main" id="{172E34B4-014E-A6C9-6131-82D1026587F3}"/>
                </a:ext>
              </a:extLst>
            </p:cNvPr>
            <p:cNvSpPr/>
            <p:nvPr/>
          </p:nvSpPr>
          <p:spPr>
            <a:xfrm>
              <a:off x="4235117" y="3414537"/>
              <a:ext cx="2872577" cy="224535"/>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endParaRPr>
            </a:p>
          </p:txBody>
        </p:sp>
        <p:sp>
          <p:nvSpPr>
            <p:cNvPr id="79" name="Rectangle 78">
              <a:extLst>
                <a:ext uri="{FF2B5EF4-FFF2-40B4-BE49-F238E27FC236}">
                  <a16:creationId xmlns:a16="http://schemas.microsoft.com/office/drawing/2014/main" id="{8C3FD06C-2922-E453-3CBC-510635890E8E}"/>
                </a:ext>
              </a:extLst>
            </p:cNvPr>
            <p:cNvSpPr/>
            <p:nvPr/>
          </p:nvSpPr>
          <p:spPr>
            <a:xfrm>
              <a:off x="4235116" y="3028621"/>
              <a:ext cx="2144942" cy="212316"/>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endParaRPr>
            </a:p>
          </p:txBody>
        </p:sp>
        <p:sp>
          <p:nvSpPr>
            <p:cNvPr id="80" name="Rectangle 79">
              <a:extLst>
                <a:ext uri="{FF2B5EF4-FFF2-40B4-BE49-F238E27FC236}">
                  <a16:creationId xmlns:a16="http://schemas.microsoft.com/office/drawing/2014/main" id="{491699A2-C01B-AC97-B5E4-E4827B3B7AF2}"/>
                </a:ext>
              </a:extLst>
            </p:cNvPr>
            <p:cNvSpPr/>
            <p:nvPr/>
          </p:nvSpPr>
          <p:spPr>
            <a:xfrm>
              <a:off x="4235116" y="2667605"/>
              <a:ext cx="1524173" cy="212315"/>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endParaRPr>
            </a:p>
          </p:txBody>
        </p:sp>
        <p:sp>
          <p:nvSpPr>
            <p:cNvPr id="81" name="Rectangle 80">
              <a:extLst>
                <a:ext uri="{FF2B5EF4-FFF2-40B4-BE49-F238E27FC236}">
                  <a16:creationId xmlns:a16="http://schemas.microsoft.com/office/drawing/2014/main" id="{3B0CB418-CE7F-0ACC-3DAC-99A4F1A323F9}"/>
                </a:ext>
              </a:extLst>
            </p:cNvPr>
            <p:cNvSpPr/>
            <p:nvPr/>
          </p:nvSpPr>
          <p:spPr>
            <a:xfrm>
              <a:off x="4235116" y="2347309"/>
              <a:ext cx="921741" cy="203899"/>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endParaRPr>
            </a:p>
          </p:txBody>
        </p:sp>
        <p:cxnSp>
          <p:nvCxnSpPr>
            <p:cNvPr id="82" name="Straight Connector 81">
              <a:extLst>
                <a:ext uri="{FF2B5EF4-FFF2-40B4-BE49-F238E27FC236}">
                  <a16:creationId xmlns:a16="http://schemas.microsoft.com/office/drawing/2014/main" id="{AD38E840-C3FA-3BA5-8454-B88BAC1B0278}"/>
                </a:ext>
              </a:extLst>
            </p:cNvPr>
            <p:cNvCxnSpPr>
              <a:cxnSpLocks/>
            </p:cNvCxnSpPr>
            <p:nvPr/>
          </p:nvCxnSpPr>
          <p:spPr>
            <a:xfrm flipH="1" flipV="1">
              <a:off x="4225843" y="2015393"/>
              <a:ext cx="14556" cy="2004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0F363B7-20F1-9BE0-94DD-DF9741D55614}"/>
                </a:ext>
              </a:extLst>
            </p:cNvPr>
            <p:cNvCxnSpPr>
              <a:cxnSpLocks/>
            </p:cNvCxnSpPr>
            <p:nvPr/>
          </p:nvCxnSpPr>
          <p:spPr>
            <a:xfrm flipH="1" flipV="1">
              <a:off x="4851429" y="2169801"/>
              <a:ext cx="2958532" cy="16272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9C457A5-90C9-3CE1-CA19-C80B5F3CFAEE}"/>
                    </a:ext>
                  </a:extLst>
                </p:cNvPr>
                <p:cNvSpPr txBox="1"/>
                <p:nvPr/>
              </p:nvSpPr>
              <p:spPr>
                <a:xfrm>
                  <a:off x="2969700" y="2310090"/>
                  <a:ext cx="1323771" cy="276999"/>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IN" sz="1200" b="1" i="0" dirty="0" smtClean="0">
                            <a:latin typeface="Cambria Math" panose="02040503050406030204" pitchFamily="18" charset="0"/>
                          </a:rPr>
                          <m:t>𝚫</m:t>
                        </m:r>
                        <m:r>
                          <a:rPr lang="en-IN" sz="1200" b="1" i="1" dirty="0" smtClean="0">
                            <a:latin typeface="Cambria Math" panose="02040503050406030204" pitchFamily="18" charset="0"/>
                          </a:rPr>
                          <m:t>𝒇</m:t>
                        </m:r>
                        <m:r>
                          <a:rPr lang="en-IN" sz="1200" b="1" i="1" dirty="0" smtClean="0">
                            <a:latin typeface="Cambria Math" panose="02040503050406030204" pitchFamily="18" charset="0"/>
                          </a:rPr>
                          <m:t>=</m:t>
                        </m:r>
                        <m:r>
                          <a:rPr lang="en-IN" sz="1200" b="1" i="1" dirty="0" smtClean="0">
                            <a:latin typeface="Cambria Math" panose="02040503050406030204" pitchFamily="18" charset="0"/>
                          </a:rPr>
                          <m:t>𝟐𝟒𝟎</m:t>
                        </m:r>
                        <m:r>
                          <a:rPr lang="en-IN" sz="1200" b="1" i="1" dirty="0" smtClean="0">
                            <a:latin typeface="Cambria Math" panose="02040503050406030204" pitchFamily="18" charset="0"/>
                          </a:rPr>
                          <m:t> </m:t>
                        </m:r>
                        <m:r>
                          <a:rPr lang="en-IN" sz="1200" b="1" i="1" dirty="0" smtClean="0">
                            <a:latin typeface="Cambria Math" panose="02040503050406030204" pitchFamily="18" charset="0"/>
                          </a:rPr>
                          <m:t>𝑲𝑯𝒛</m:t>
                        </m:r>
                      </m:oMath>
                    </m:oMathPara>
                  </a14:m>
                  <a:endParaRPr lang="en-IN" sz="1200" b="1" dirty="0">
                    <a:latin typeface="Gotham Light" pitchFamily="50" charset="0"/>
                  </a:endParaRPr>
                </a:p>
              </p:txBody>
            </p:sp>
          </mc:Choice>
          <mc:Fallback xmlns="">
            <p:sp>
              <p:nvSpPr>
                <p:cNvPr id="89" name="TextBox 88">
                  <a:extLst>
                    <a:ext uri="{FF2B5EF4-FFF2-40B4-BE49-F238E27FC236}">
                      <a16:creationId xmlns:a16="http://schemas.microsoft.com/office/drawing/2014/main" id="{C9C457A5-90C9-3CE1-CA19-C80B5F3CFAEE}"/>
                    </a:ext>
                  </a:extLst>
                </p:cNvPr>
                <p:cNvSpPr txBox="1">
                  <a:spLocks noRot="1" noChangeAspect="1" noMove="1" noResize="1" noEditPoints="1" noAdjustHandles="1" noChangeArrowheads="1" noChangeShapeType="1" noTextEdit="1"/>
                </p:cNvSpPr>
                <p:nvPr/>
              </p:nvSpPr>
              <p:spPr>
                <a:xfrm>
                  <a:off x="2969700" y="2310090"/>
                  <a:ext cx="1323771" cy="276999"/>
                </a:xfrm>
                <a:prstGeom prst="rect">
                  <a:avLst/>
                </a:prstGeom>
                <a:blipFill>
                  <a:blip r:embed="rId2"/>
                  <a:stretch>
                    <a:fillRect b="-4444"/>
                  </a:stretch>
                </a:blipFill>
              </p:spPr>
              <p:txBody>
                <a:bodyPr/>
                <a:lstStyle/>
                <a:p>
                  <a:r>
                    <a:rPr lang="en-IN">
                      <a:noFill/>
                    </a:rPr>
                    <a:t> </a:t>
                  </a:r>
                </a:p>
              </p:txBody>
            </p:sp>
          </mc:Fallback>
        </mc:AlternateContent>
        <p:sp>
          <p:nvSpPr>
            <p:cNvPr id="90" name="TextBox 89">
              <a:extLst>
                <a:ext uri="{FF2B5EF4-FFF2-40B4-BE49-F238E27FC236}">
                  <a16:creationId xmlns:a16="http://schemas.microsoft.com/office/drawing/2014/main" id="{34CC7953-4BDA-662F-AA2C-33E49FE68773}"/>
                </a:ext>
              </a:extLst>
            </p:cNvPr>
            <p:cNvSpPr txBox="1"/>
            <p:nvPr/>
          </p:nvSpPr>
          <p:spPr>
            <a:xfrm>
              <a:off x="5158949" y="2309900"/>
              <a:ext cx="1753576" cy="276999"/>
            </a:xfrm>
            <a:prstGeom prst="rect">
              <a:avLst/>
            </a:prstGeom>
            <a:noFill/>
          </p:spPr>
          <p:txBody>
            <a:bodyPr wrap="square" rtlCol="0">
              <a:spAutoFit/>
            </a:bodyPr>
            <a:lstStyle/>
            <a:p>
              <a:r>
                <a:rPr lang="en-IN" sz="1200" b="1" dirty="0">
                  <a:latin typeface="Gotham Light" pitchFamily="50" charset="0"/>
                </a:rPr>
                <a:t>1 Slot – 0.0625 </a:t>
              </a:r>
              <a:r>
                <a:rPr lang="en-IN" sz="1200" b="1" dirty="0" err="1">
                  <a:latin typeface="Gotham Light" pitchFamily="50" charset="0"/>
                </a:rPr>
                <a:t>ms</a:t>
              </a:r>
              <a:endParaRPr lang="en-IN" sz="1200" b="1" dirty="0">
                <a:latin typeface="Gotham Light" pitchFamily="50" charset="0"/>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E451D7B-6126-3320-37A0-05689D05F681}"/>
                    </a:ext>
                  </a:extLst>
                </p:cNvPr>
                <p:cNvSpPr txBox="1"/>
                <p:nvPr/>
              </p:nvSpPr>
              <p:spPr>
                <a:xfrm>
                  <a:off x="2969700" y="2639405"/>
                  <a:ext cx="1323771" cy="276999"/>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IN" sz="1200" b="1" i="0" dirty="0" smtClean="0">
                            <a:latin typeface="Cambria Math" panose="02040503050406030204" pitchFamily="18" charset="0"/>
                          </a:rPr>
                          <m:t>𝚫</m:t>
                        </m:r>
                        <m:r>
                          <a:rPr lang="en-IN" sz="1200" b="1" i="1" dirty="0" smtClean="0">
                            <a:latin typeface="Cambria Math" panose="02040503050406030204" pitchFamily="18" charset="0"/>
                          </a:rPr>
                          <m:t>𝒇</m:t>
                        </m:r>
                        <m:r>
                          <a:rPr lang="en-IN" sz="1200" b="1" i="1" dirty="0" smtClean="0">
                            <a:latin typeface="Cambria Math" panose="02040503050406030204" pitchFamily="18" charset="0"/>
                          </a:rPr>
                          <m:t>=</m:t>
                        </m:r>
                        <m:r>
                          <a:rPr lang="en-IN" sz="1200" b="1" i="1" dirty="0" smtClean="0">
                            <a:latin typeface="Cambria Math" panose="02040503050406030204" pitchFamily="18" charset="0"/>
                          </a:rPr>
                          <m:t>𝟏𝟐𝟎</m:t>
                        </m:r>
                        <m:r>
                          <a:rPr lang="en-IN" sz="1200" b="1" i="1" dirty="0" smtClean="0">
                            <a:latin typeface="Cambria Math" panose="02040503050406030204" pitchFamily="18" charset="0"/>
                          </a:rPr>
                          <m:t> </m:t>
                        </m:r>
                        <m:r>
                          <a:rPr lang="en-IN" sz="1200" b="1" i="1" dirty="0" smtClean="0">
                            <a:latin typeface="Cambria Math" panose="02040503050406030204" pitchFamily="18" charset="0"/>
                          </a:rPr>
                          <m:t>𝑲𝑯𝒛</m:t>
                        </m:r>
                      </m:oMath>
                    </m:oMathPara>
                  </a14:m>
                  <a:endParaRPr lang="en-IN" sz="1200" b="1" dirty="0">
                    <a:latin typeface="Gotham Light" pitchFamily="50" charset="0"/>
                  </a:endParaRPr>
                </a:p>
              </p:txBody>
            </p:sp>
          </mc:Choice>
          <mc:Fallback xmlns="">
            <p:sp>
              <p:nvSpPr>
                <p:cNvPr id="91" name="TextBox 90">
                  <a:extLst>
                    <a:ext uri="{FF2B5EF4-FFF2-40B4-BE49-F238E27FC236}">
                      <a16:creationId xmlns:a16="http://schemas.microsoft.com/office/drawing/2014/main" id="{DE451D7B-6126-3320-37A0-05689D05F681}"/>
                    </a:ext>
                  </a:extLst>
                </p:cNvPr>
                <p:cNvSpPr txBox="1">
                  <a:spLocks noRot="1" noChangeAspect="1" noMove="1" noResize="1" noEditPoints="1" noAdjustHandles="1" noChangeArrowheads="1" noChangeShapeType="1" noTextEdit="1"/>
                </p:cNvSpPr>
                <p:nvPr/>
              </p:nvSpPr>
              <p:spPr>
                <a:xfrm>
                  <a:off x="2969700" y="2639405"/>
                  <a:ext cx="1323771" cy="276999"/>
                </a:xfrm>
                <a:prstGeom prst="rect">
                  <a:avLst/>
                </a:prstGeom>
                <a:blipFill>
                  <a:blip r:embed="rId3"/>
                  <a:stretch>
                    <a:fillRect b="-4444"/>
                  </a:stretch>
                </a:blipFill>
              </p:spPr>
              <p:txBody>
                <a:bodyPr/>
                <a:lstStyle/>
                <a:p>
                  <a:r>
                    <a:rPr lang="en-IN">
                      <a:noFill/>
                    </a:rPr>
                    <a:t> </a:t>
                  </a:r>
                </a:p>
              </p:txBody>
            </p:sp>
          </mc:Fallback>
        </mc:AlternateContent>
        <p:sp>
          <p:nvSpPr>
            <p:cNvPr id="92" name="TextBox 91">
              <a:extLst>
                <a:ext uri="{FF2B5EF4-FFF2-40B4-BE49-F238E27FC236}">
                  <a16:creationId xmlns:a16="http://schemas.microsoft.com/office/drawing/2014/main" id="{A1206605-617A-0E56-4D9A-7ABE77E0B462}"/>
                </a:ext>
              </a:extLst>
            </p:cNvPr>
            <p:cNvSpPr txBox="1"/>
            <p:nvPr/>
          </p:nvSpPr>
          <p:spPr>
            <a:xfrm>
              <a:off x="5762956" y="2630826"/>
              <a:ext cx="1486865" cy="276999"/>
            </a:xfrm>
            <a:prstGeom prst="rect">
              <a:avLst/>
            </a:prstGeom>
            <a:noFill/>
          </p:spPr>
          <p:txBody>
            <a:bodyPr wrap="square" rtlCol="0">
              <a:spAutoFit/>
            </a:bodyPr>
            <a:lstStyle/>
            <a:p>
              <a:r>
                <a:rPr lang="en-IN" sz="1200" b="1" dirty="0">
                  <a:latin typeface="Gotham Light" pitchFamily="50" charset="0"/>
                </a:rPr>
                <a:t>1 Slot – 0.125 </a:t>
              </a:r>
              <a:r>
                <a:rPr lang="en-IN" sz="1200" b="1" dirty="0" err="1">
                  <a:latin typeface="Gotham Light" pitchFamily="50" charset="0"/>
                </a:rPr>
                <a:t>ms</a:t>
              </a:r>
              <a:endParaRPr lang="en-IN" sz="1200" b="1" dirty="0">
                <a:latin typeface="Gotham Light" pitchFamily="50"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45CD9F7-7745-0316-A3CD-082FAF09A8BF}"/>
                    </a:ext>
                  </a:extLst>
                </p:cNvPr>
                <p:cNvSpPr txBox="1"/>
                <p:nvPr/>
              </p:nvSpPr>
              <p:spPr>
                <a:xfrm>
                  <a:off x="2969700" y="3009308"/>
                  <a:ext cx="1323771" cy="276999"/>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IN" sz="1200" b="1" i="0" dirty="0" smtClean="0">
                            <a:latin typeface="Cambria Math" panose="02040503050406030204" pitchFamily="18" charset="0"/>
                          </a:rPr>
                          <m:t>𝚫</m:t>
                        </m:r>
                        <m:r>
                          <a:rPr lang="en-IN" sz="1200" b="1" i="1" dirty="0" smtClean="0">
                            <a:latin typeface="Cambria Math" panose="02040503050406030204" pitchFamily="18" charset="0"/>
                          </a:rPr>
                          <m:t>𝒇</m:t>
                        </m:r>
                        <m:r>
                          <a:rPr lang="en-IN" sz="1200" b="1" i="1" dirty="0" smtClean="0">
                            <a:latin typeface="Cambria Math" panose="02040503050406030204" pitchFamily="18" charset="0"/>
                          </a:rPr>
                          <m:t>=</m:t>
                        </m:r>
                        <m:r>
                          <a:rPr lang="en-IN" sz="1200" b="1" i="1" dirty="0" smtClean="0">
                            <a:latin typeface="Cambria Math" panose="02040503050406030204" pitchFamily="18" charset="0"/>
                          </a:rPr>
                          <m:t>𝟔𝟎</m:t>
                        </m:r>
                        <m:r>
                          <a:rPr lang="en-IN" sz="1200" b="1" i="1" dirty="0" smtClean="0">
                            <a:latin typeface="Cambria Math" panose="02040503050406030204" pitchFamily="18" charset="0"/>
                          </a:rPr>
                          <m:t> </m:t>
                        </m:r>
                        <m:r>
                          <a:rPr lang="en-IN" sz="1200" b="1" i="1" dirty="0" smtClean="0">
                            <a:latin typeface="Cambria Math" panose="02040503050406030204" pitchFamily="18" charset="0"/>
                          </a:rPr>
                          <m:t>𝑲𝑯𝒛</m:t>
                        </m:r>
                      </m:oMath>
                    </m:oMathPara>
                  </a14:m>
                  <a:endParaRPr lang="en-IN" sz="1200" b="1" dirty="0">
                    <a:latin typeface="Gotham Light" pitchFamily="50" charset="0"/>
                  </a:endParaRPr>
                </a:p>
              </p:txBody>
            </p:sp>
          </mc:Choice>
          <mc:Fallback xmlns="">
            <p:sp>
              <p:nvSpPr>
                <p:cNvPr id="93" name="TextBox 92">
                  <a:extLst>
                    <a:ext uri="{FF2B5EF4-FFF2-40B4-BE49-F238E27FC236}">
                      <a16:creationId xmlns:a16="http://schemas.microsoft.com/office/drawing/2014/main" id="{045CD9F7-7745-0316-A3CD-082FAF09A8BF}"/>
                    </a:ext>
                  </a:extLst>
                </p:cNvPr>
                <p:cNvSpPr txBox="1">
                  <a:spLocks noRot="1" noChangeAspect="1" noMove="1" noResize="1" noEditPoints="1" noAdjustHandles="1" noChangeArrowheads="1" noChangeShapeType="1" noTextEdit="1"/>
                </p:cNvSpPr>
                <p:nvPr/>
              </p:nvSpPr>
              <p:spPr>
                <a:xfrm>
                  <a:off x="2969700" y="3009308"/>
                  <a:ext cx="1323771" cy="276999"/>
                </a:xfrm>
                <a:prstGeom prst="rect">
                  <a:avLst/>
                </a:prstGeom>
                <a:blipFill>
                  <a:blip r:embed="rId4"/>
                  <a:stretch>
                    <a:fillRect b="-4444"/>
                  </a:stretch>
                </a:blipFill>
              </p:spPr>
              <p:txBody>
                <a:bodyPr/>
                <a:lstStyle/>
                <a:p>
                  <a:r>
                    <a:rPr lang="en-IN">
                      <a:noFill/>
                    </a:rPr>
                    <a:t> </a:t>
                  </a:r>
                </a:p>
              </p:txBody>
            </p:sp>
          </mc:Fallback>
        </mc:AlternateContent>
        <p:sp>
          <p:nvSpPr>
            <p:cNvPr id="94" name="TextBox 93">
              <a:extLst>
                <a:ext uri="{FF2B5EF4-FFF2-40B4-BE49-F238E27FC236}">
                  <a16:creationId xmlns:a16="http://schemas.microsoft.com/office/drawing/2014/main" id="{B78F4043-F4CB-1667-F3A4-6C5BAEF222A2}"/>
                </a:ext>
              </a:extLst>
            </p:cNvPr>
            <p:cNvSpPr txBox="1"/>
            <p:nvPr/>
          </p:nvSpPr>
          <p:spPr>
            <a:xfrm>
              <a:off x="6375354" y="3000729"/>
              <a:ext cx="1273520" cy="276999"/>
            </a:xfrm>
            <a:prstGeom prst="rect">
              <a:avLst/>
            </a:prstGeom>
            <a:noFill/>
          </p:spPr>
          <p:txBody>
            <a:bodyPr wrap="square" rtlCol="0">
              <a:spAutoFit/>
            </a:bodyPr>
            <a:lstStyle/>
            <a:p>
              <a:r>
                <a:rPr lang="en-IN" sz="1200" b="1" dirty="0">
                  <a:latin typeface="Gotham Light" pitchFamily="50" charset="0"/>
                </a:rPr>
                <a:t>1 Slot – 0.25 </a:t>
              </a:r>
              <a:r>
                <a:rPr lang="en-IN" sz="1200" b="1" dirty="0" err="1">
                  <a:latin typeface="Gotham Light" pitchFamily="50" charset="0"/>
                </a:rPr>
                <a:t>ms</a:t>
              </a:r>
              <a:endParaRPr lang="en-IN" sz="1200" b="1" dirty="0">
                <a:latin typeface="Gotham Light" pitchFamily="50" charset="0"/>
              </a:endParaRPr>
            </a:p>
          </p:txBody>
        </p:sp>
        <p:sp>
          <p:nvSpPr>
            <p:cNvPr id="95" name="TextBox 94">
              <a:extLst>
                <a:ext uri="{FF2B5EF4-FFF2-40B4-BE49-F238E27FC236}">
                  <a16:creationId xmlns:a16="http://schemas.microsoft.com/office/drawing/2014/main" id="{6B0703FC-D8CB-D1C1-C14F-55E2D6385787}"/>
                </a:ext>
              </a:extLst>
            </p:cNvPr>
            <p:cNvSpPr txBox="1"/>
            <p:nvPr/>
          </p:nvSpPr>
          <p:spPr>
            <a:xfrm>
              <a:off x="7105196" y="3424752"/>
              <a:ext cx="1323771" cy="276999"/>
            </a:xfrm>
            <a:prstGeom prst="rect">
              <a:avLst/>
            </a:prstGeom>
            <a:noFill/>
          </p:spPr>
          <p:txBody>
            <a:bodyPr wrap="square" rtlCol="0">
              <a:spAutoFit/>
            </a:bodyPr>
            <a:lstStyle/>
            <a:p>
              <a:r>
                <a:rPr lang="en-IN" sz="1200" b="1" dirty="0">
                  <a:latin typeface="Gotham Light" pitchFamily="50" charset="0"/>
                </a:rPr>
                <a:t>1 Slot – 0.5 </a:t>
              </a:r>
              <a:r>
                <a:rPr lang="en-IN" sz="1200" b="1" dirty="0" err="1">
                  <a:latin typeface="Gotham Light" pitchFamily="50" charset="0"/>
                </a:rPr>
                <a:t>ms</a:t>
              </a:r>
              <a:endParaRPr lang="en-IN" sz="1200" b="1" dirty="0">
                <a:latin typeface="Gotham Light" pitchFamily="50" charset="0"/>
              </a:endParaRPr>
            </a:p>
          </p:txBody>
        </p:sp>
        <p:sp>
          <p:nvSpPr>
            <p:cNvPr id="96" name="TextBox 95">
              <a:extLst>
                <a:ext uri="{FF2B5EF4-FFF2-40B4-BE49-F238E27FC236}">
                  <a16:creationId xmlns:a16="http://schemas.microsoft.com/office/drawing/2014/main" id="{68457686-B194-FFA5-0C0F-00776A7BA228}"/>
                </a:ext>
              </a:extLst>
            </p:cNvPr>
            <p:cNvSpPr txBox="1"/>
            <p:nvPr/>
          </p:nvSpPr>
          <p:spPr>
            <a:xfrm>
              <a:off x="7818262" y="3786225"/>
              <a:ext cx="1084890" cy="243387"/>
            </a:xfrm>
            <a:prstGeom prst="rect">
              <a:avLst/>
            </a:prstGeom>
            <a:noFill/>
          </p:spPr>
          <p:txBody>
            <a:bodyPr wrap="square" rtlCol="0">
              <a:spAutoFit/>
            </a:bodyPr>
            <a:lstStyle/>
            <a:p>
              <a:r>
                <a:rPr lang="en-IN" sz="1200" b="1" dirty="0">
                  <a:latin typeface="Gotham Light" pitchFamily="50" charset="0"/>
                </a:rPr>
                <a:t>1 Slot – 1 </a:t>
              </a:r>
              <a:r>
                <a:rPr lang="en-IN" sz="1200" b="1" dirty="0" err="1">
                  <a:latin typeface="Gotham Light" pitchFamily="50" charset="0"/>
                </a:rPr>
                <a:t>ms</a:t>
              </a:r>
              <a:endParaRPr lang="en-IN" sz="1200" b="1" dirty="0">
                <a:latin typeface="Gotham Light" pitchFamily="50" charset="0"/>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6851E5E7-EC0C-61F6-A862-34AD4A4F414E}"/>
                    </a:ext>
                  </a:extLst>
                </p:cNvPr>
                <p:cNvSpPr txBox="1"/>
                <p:nvPr/>
              </p:nvSpPr>
              <p:spPr>
                <a:xfrm>
                  <a:off x="2969700" y="3378579"/>
                  <a:ext cx="1323771" cy="276999"/>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IN" sz="1200" b="1" i="0" dirty="0" smtClean="0">
                            <a:latin typeface="Cambria Math" panose="02040503050406030204" pitchFamily="18" charset="0"/>
                          </a:rPr>
                          <m:t>𝚫</m:t>
                        </m:r>
                        <m:r>
                          <a:rPr lang="en-IN" sz="1200" b="1" i="1" dirty="0" smtClean="0">
                            <a:latin typeface="Cambria Math" panose="02040503050406030204" pitchFamily="18" charset="0"/>
                          </a:rPr>
                          <m:t>𝒇</m:t>
                        </m:r>
                        <m:r>
                          <a:rPr lang="en-IN" sz="1200" b="1" i="1" dirty="0" smtClean="0">
                            <a:latin typeface="Cambria Math" panose="02040503050406030204" pitchFamily="18" charset="0"/>
                          </a:rPr>
                          <m:t>=</m:t>
                        </m:r>
                        <m:r>
                          <a:rPr lang="en-IN" sz="1200" b="1" i="1" dirty="0" smtClean="0">
                            <a:latin typeface="Cambria Math" panose="02040503050406030204" pitchFamily="18" charset="0"/>
                          </a:rPr>
                          <m:t>𝟑𝟎</m:t>
                        </m:r>
                        <m:r>
                          <a:rPr lang="en-IN" sz="1200" b="1" i="1" dirty="0" smtClean="0">
                            <a:latin typeface="Cambria Math" panose="02040503050406030204" pitchFamily="18" charset="0"/>
                          </a:rPr>
                          <m:t> </m:t>
                        </m:r>
                        <m:r>
                          <a:rPr lang="en-IN" sz="1200" b="1" i="1" dirty="0" smtClean="0">
                            <a:latin typeface="Cambria Math" panose="02040503050406030204" pitchFamily="18" charset="0"/>
                          </a:rPr>
                          <m:t>𝑲𝑯𝒛</m:t>
                        </m:r>
                      </m:oMath>
                    </m:oMathPara>
                  </a14:m>
                  <a:endParaRPr lang="en-IN" sz="1200" b="1" dirty="0">
                    <a:latin typeface="Gotham Light" pitchFamily="50" charset="0"/>
                  </a:endParaRPr>
                </a:p>
              </p:txBody>
            </p:sp>
          </mc:Choice>
          <mc:Fallback xmlns="">
            <p:sp>
              <p:nvSpPr>
                <p:cNvPr id="97" name="TextBox 96">
                  <a:extLst>
                    <a:ext uri="{FF2B5EF4-FFF2-40B4-BE49-F238E27FC236}">
                      <a16:creationId xmlns:a16="http://schemas.microsoft.com/office/drawing/2014/main" id="{6851E5E7-EC0C-61F6-A862-34AD4A4F414E}"/>
                    </a:ext>
                  </a:extLst>
                </p:cNvPr>
                <p:cNvSpPr txBox="1">
                  <a:spLocks noRot="1" noChangeAspect="1" noMove="1" noResize="1" noEditPoints="1" noAdjustHandles="1" noChangeArrowheads="1" noChangeShapeType="1" noTextEdit="1"/>
                </p:cNvSpPr>
                <p:nvPr/>
              </p:nvSpPr>
              <p:spPr>
                <a:xfrm>
                  <a:off x="2969700" y="3378579"/>
                  <a:ext cx="1323771" cy="276999"/>
                </a:xfrm>
                <a:prstGeom prst="rect">
                  <a:avLst/>
                </a:prstGeom>
                <a:blipFill>
                  <a:blip r:embed="rId5"/>
                  <a:stretch>
                    <a:fillRect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7B76790-6537-793D-FF78-DB60BA737812}"/>
                    </a:ext>
                  </a:extLst>
                </p:cNvPr>
                <p:cNvSpPr txBox="1"/>
                <p:nvPr/>
              </p:nvSpPr>
              <p:spPr>
                <a:xfrm>
                  <a:off x="2969700" y="3773310"/>
                  <a:ext cx="1323771" cy="276999"/>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IN" sz="1200" b="1" i="0" dirty="0" smtClean="0">
                            <a:latin typeface="Cambria Math" panose="02040503050406030204" pitchFamily="18" charset="0"/>
                          </a:rPr>
                          <m:t>𝚫</m:t>
                        </m:r>
                        <m:r>
                          <a:rPr lang="en-IN" sz="1200" b="1" i="1" dirty="0" smtClean="0">
                            <a:latin typeface="Cambria Math" panose="02040503050406030204" pitchFamily="18" charset="0"/>
                          </a:rPr>
                          <m:t>𝒇</m:t>
                        </m:r>
                        <m:r>
                          <a:rPr lang="en-IN" sz="1200" b="1" i="1" dirty="0" smtClean="0">
                            <a:latin typeface="Cambria Math" panose="02040503050406030204" pitchFamily="18" charset="0"/>
                          </a:rPr>
                          <m:t>=</m:t>
                        </m:r>
                        <m:r>
                          <a:rPr lang="en-IN" sz="1200" b="1" i="1" dirty="0" smtClean="0">
                            <a:latin typeface="Cambria Math" panose="02040503050406030204" pitchFamily="18" charset="0"/>
                          </a:rPr>
                          <m:t>𝟏𝟓</m:t>
                        </m:r>
                        <m:r>
                          <a:rPr lang="en-IN" sz="1200" b="1" i="1" dirty="0" smtClean="0">
                            <a:latin typeface="Cambria Math" panose="02040503050406030204" pitchFamily="18" charset="0"/>
                          </a:rPr>
                          <m:t> </m:t>
                        </m:r>
                        <m:r>
                          <a:rPr lang="en-IN" sz="1200" b="1" i="1" dirty="0" smtClean="0">
                            <a:latin typeface="Cambria Math" panose="02040503050406030204" pitchFamily="18" charset="0"/>
                          </a:rPr>
                          <m:t>𝑲𝑯𝒛</m:t>
                        </m:r>
                      </m:oMath>
                    </m:oMathPara>
                  </a14:m>
                  <a:endParaRPr lang="en-IN" sz="1200" b="1" dirty="0">
                    <a:latin typeface="Gotham Light" pitchFamily="50" charset="0"/>
                  </a:endParaRPr>
                </a:p>
              </p:txBody>
            </p:sp>
          </mc:Choice>
          <mc:Fallback xmlns="">
            <p:sp>
              <p:nvSpPr>
                <p:cNvPr id="98" name="TextBox 97">
                  <a:extLst>
                    <a:ext uri="{FF2B5EF4-FFF2-40B4-BE49-F238E27FC236}">
                      <a16:creationId xmlns:a16="http://schemas.microsoft.com/office/drawing/2014/main" id="{E7B76790-6537-793D-FF78-DB60BA737812}"/>
                    </a:ext>
                  </a:extLst>
                </p:cNvPr>
                <p:cNvSpPr txBox="1">
                  <a:spLocks noRot="1" noChangeAspect="1" noMove="1" noResize="1" noEditPoints="1" noAdjustHandles="1" noChangeArrowheads="1" noChangeShapeType="1" noTextEdit="1"/>
                </p:cNvSpPr>
                <p:nvPr/>
              </p:nvSpPr>
              <p:spPr>
                <a:xfrm>
                  <a:off x="2969700" y="3773310"/>
                  <a:ext cx="1323771" cy="276999"/>
                </a:xfrm>
                <a:prstGeom prst="rect">
                  <a:avLst/>
                </a:prstGeom>
                <a:blipFill>
                  <a:blip r:embed="rId6"/>
                  <a:stretch>
                    <a:fillRect b="-4444"/>
                  </a:stretch>
                </a:blipFill>
              </p:spPr>
              <p:txBody>
                <a:bodyPr/>
                <a:lstStyle/>
                <a:p>
                  <a:r>
                    <a:rPr lang="en-IN">
                      <a:noFill/>
                    </a:rPr>
                    <a:t> </a:t>
                  </a:r>
                </a:p>
              </p:txBody>
            </p:sp>
          </mc:Fallback>
        </mc:AlternateContent>
      </p:grpSp>
      <p:pic>
        <p:nvPicPr>
          <p:cNvPr id="5" name="Picture 4">
            <a:extLst>
              <a:ext uri="{FF2B5EF4-FFF2-40B4-BE49-F238E27FC236}">
                <a16:creationId xmlns:a16="http://schemas.microsoft.com/office/drawing/2014/main" id="{9140EE4C-736E-0A4A-035A-31324742A70A}"/>
              </a:ext>
            </a:extLst>
          </p:cNvPr>
          <p:cNvPicPr>
            <a:picLocks noChangeAspect="1"/>
          </p:cNvPicPr>
          <p:nvPr/>
        </p:nvPicPr>
        <p:blipFill rotWithShape="1">
          <a:blip r:embed="rId7">
            <a:clrChange>
              <a:clrFrom>
                <a:srgbClr val="FFFFFF"/>
              </a:clrFrom>
              <a:clrTo>
                <a:srgbClr val="FFFFFF">
                  <a:alpha val="0"/>
                </a:srgbClr>
              </a:clrTo>
            </a:clrChange>
          </a:blip>
          <a:srcRect l="2220" r="2386"/>
          <a:stretch/>
        </p:blipFill>
        <p:spPr>
          <a:xfrm>
            <a:off x="549204" y="706073"/>
            <a:ext cx="5002849" cy="3072780"/>
          </a:xfrm>
          <a:prstGeom prst="rect">
            <a:avLst/>
          </a:prstGeom>
        </p:spPr>
      </p:pic>
    </p:spTree>
    <p:extLst>
      <p:ext uri="{BB962C8B-B14F-4D97-AF65-F5344CB8AC3E}">
        <p14:creationId xmlns:p14="http://schemas.microsoft.com/office/powerpoint/2010/main" val="119278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12DA-E031-9BBB-6D68-B5A33F7764AC}"/>
              </a:ext>
            </a:extLst>
          </p:cNvPr>
          <p:cNvSpPr>
            <a:spLocks noGrp="1"/>
          </p:cNvSpPr>
          <p:nvPr>
            <p:ph type="title"/>
          </p:nvPr>
        </p:nvSpPr>
        <p:spPr/>
        <p:txBody>
          <a:bodyPr/>
          <a:lstStyle/>
          <a:p>
            <a:r>
              <a:rPr lang="en-IN" dirty="0"/>
              <a:t>5G Time Domain Structure</a:t>
            </a:r>
          </a:p>
        </p:txBody>
      </p:sp>
      <mc:AlternateContent xmlns:mc="http://schemas.openxmlformats.org/markup-compatibility/2006" xmlns:a14="http://schemas.microsoft.com/office/drawing/2010/main">
        <mc:Choice Requires="a14">
          <p:graphicFrame>
            <p:nvGraphicFramePr>
              <p:cNvPr id="103" name="Table 103">
                <a:extLst>
                  <a:ext uri="{FF2B5EF4-FFF2-40B4-BE49-F238E27FC236}">
                    <a16:creationId xmlns:a16="http://schemas.microsoft.com/office/drawing/2014/main" id="{160FEAFE-850C-7CA7-4F85-D9520417B5A2}"/>
                  </a:ext>
                </a:extLst>
              </p:cNvPr>
              <p:cNvGraphicFramePr>
                <a:graphicFrameLocks noGrp="1"/>
              </p:cNvGraphicFramePr>
              <p:nvPr>
                <p:extLst>
                  <p:ext uri="{D42A27DB-BD31-4B8C-83A1-F6EECF244321}">
                    <p14:modId xmlns:p14="http://schemas.microsoft.com/office/powerpoint/2010/main" val="3623234172"/>
                  </p:ext>
                </p:extLst>
              </p:nvPr>
            </p:nvGraphicFramePr>
            <p:xfrm>
              <a:off x="1484115" y="712002"/>
              <a:ext cx="9698410" cy="2273135"/>
            </p:xfrm>
            <a:graphic>
              <a:graphicData uri="http://schemas.openxmlformats.org/drawingml/2006/table">
                <a:tbl>
                  <a:tblPr firstRow="1" bandRow="1">
                    <a:tableStyleId>{93296810-A885-4BE3-A3E7-6D5BEEA58F35}</a:tableStyleId>
                  </a:tblPr>
                  <a:tblGrid>
                    <a:gridCol w="1264062">
                      <a:extLst>
                        <a:ext uri="{9D8B030D-6E8A-4147-A177-3AD203B41FA5}">
                          <a16:colId xmlns:a16="http://schemas.microsoft.com/office/drawing/2014/main" val="1938178513"/>
                        </a:ext>
                      </a:extLst>
                    </a:gridCol>
                    <a:gridCol w="1417722">
                      <a:extLst>
                        <a:ext uri="{9D8B030D-6E8A-4147-A177-3AD203B41FA5}">
                          <a16:colId xmlns:a16="http://schemas.microsoft.com/office/drawing/2014/main" val="1331946443"/>
                        </a:ext>
                      </a:extLst>
                    </a:gridCol>
                    <a:gridCol w="1274141">
                      <a:extLst>
                        <a:ext uri="{9D8B030D-6E8A-4147-A177-3AD203B41FA5}">
                          <a16:colId xmlns:a16="http://schemas.microsoft.com/office/drawing/2014/main" val="3803112582"/>
                        </a:ext>
                      </a:extLst>
                    </a:gridCol>
                    <a:gridCol w="1707705">
                      <a:extLst>
                        <a:ext uri="{9D8B030D-6E8A-4147-A177-3AD203B41FA5}">
                          <a16:colId xmlns:a16="http://schemas.microsoft.com/office/drawing/2014/main" val="3848934062"/>
                        </a:ext>
                      </a:extLst>
                    </a:gridCol>
                    <a:gridCol w="1672310">
                      <a:extLst>
                        <a:ext uri="{9D8B030D-6E8A-4147-A177-3AD203B41FA5}">
                          <a16:colId xmlns:a16="http://schemas.microsoft.com/office/drawing/2014/main" val="3089887791"/>
                        </a:ext>
                      </a:extLst>
                    </a:gridCol>
                    <a:gridCol w="1451105">
                      <a:extLst>
                        <a:ext uri="{9D8B030D-6E8A-4147-A177-3AD203B41FA5}">
                          <a16:colId xmlns:a16="http://schemas.microsoft.com/office/drawing/2014/main" val="3785261285"/>
                        </a:ext>
                      </a:extLst>
                    </a:gridCol>
                    <a:gridCol w="911365">
                      <a:extLst>
                        <a:ext uri="{9D8B030D-6E8A-4147-A177-3AD203B41FA5}">
                          <a16:colId xmlns:a16="http://schemas.microsoft.com/office/drawing/2014/main" val="2019076716"/>
                        </a:ext>
                      </a:extLst>
                    </a:gridCol>
                  </a:tblGrid>
                  <a:tr h="350995">
                    <a:tc>
                      <a:txBody>
                        <a:bodyPr/>
                        <a:lstStyle/>
                        <a:p>
                          <a:r>
                            <a:rPr lang="en-IN" sz="1400" dirty="0">
                              <a:solidFill>
                                <a:schemeClr val="tx1"/>
                              </a:solidFill>
                            </a:rPr>
                            <a:t>Sub-carrier Spacing - </a:t>
                          </a:r>
                          <a14:m>
                            <m:oMath xmlns:m="http://schemas.openxmlformats.org/officeDocument/2006/math">
                              <m:r>
                                <a:rPr lang="en-IN" sz="1400" b="1" i="0" smtClean="0">
                                  <a:solidFill>
                                    <a:schemeClr val="tx1"/>
                                  </a:solidFill>
                                  <a:latin typeface="Cambria Math" panose="02040503050406030204" pitchFamily="18" charset="0"/>
                                </a:rPr>
                                <m:t>𝚫</m:t>
                              </m:r>
                              <m:r>
                                <a:rPr lang="en-IN" sz="1400" b="1" i="0" smtClean="0">
                                  <a:solidFill>
                                    <a:schemeClr val="tx1"/>
                                  </a:solidFill>
                                  <a:latin typeface="Cambria Math" panose="02040503050406030204" pitchFamily="18" charset="0"/>
                                </a:rPr>
                                <m:t>𝐟</m:t>
                              </m:r>
                            </m:oMath>
                          </a14:m>
                          <a:endParaRPr lang="en-IN" sz="1400" dirty="0">
                            <a:solidFill>
                              <a:schemeClr val="tx1"/>
                            </a:solidFill>
                          </a:endParaRPr>
                        </a:p>
                      </a:txBody>
                      <a:tcPr/>
                    </a:tc>
                    <a:tc>
                      <a:txBody>
                        <a:bodyPr/>
                        <a:lstStyle/>
                        <a:p>
                          <a:r>
                            <a:rPr lang="en-IN" sz="1400" dirty="0">
                              <a:solidFill>
                                <a:schemeClr val="tx1"/>
                              </a:solidFill>
                            </a:rPr>
                            <a:t>Useful Symbol Time - </a:t>
                          </a:r>
                          <a14:m>
                            <m:oMath xmlns:m="http://schemas.openxmlformats.org/officeDocument/2006/math">
                              <m:sSub>
                                <m:sSubPr>
                                  <m:ctrlPr>
                                    <a:rPr lang="en-IN" sz="1400" b="1" i="1" smtClean="0">
                                      <a:solidFill>
                                        <a:schemeClr val="tx1"/>
                                      </a:solidFill>
                                      <a:latin typeface="Cambria Math" panose="02040503050406030204" pitchFamily="18" charset="0"/>
                                    </a:rPr>
                                  </m:ctrlPr>
                                </m:sSubPr>
                                <m:e>
                                  <m:r>
                                    <a:rPr lang="en-IN" sz="1400" b="1" i="1" smtClean="0">
                                      <a:solidFill>
                                        <a:schemeClr val="tx1"/>
                                      </a:solidFill>
                                      <a:latin typeface="Cambria Math" panose="02040503050406030204" pitchFamily="18" charset="0"/>
                                    </a:rPr>
                                    <m:t>𝑻</m:t>
                                  </m:r>
                                </m:e>
                                <m:sub>
                                  <m:r>
                                    <a:rPr lang="en-IN" sz="1400" b="1" i="1" smtClean="0">
                                      <a:solidFill>
                                        <a:schemeClr val="tx1"/>
                                      </a:solidFill>
                                      <a:latin typeface="Cambria Math" panose="02040503050406030204" pitchFamily="18" charset="0"/>
                                    </a:rPr>
                                    <m:t>𝒖</m:t>
                                  </m:r>
                                </m:sub>
                              </m:sSub>
                            </m:oMath>
                          </a14:m>
                          <a:endParaRPr lang="en-IN" sz="1400" dirty="0">
                            <a:solidFill>
                              <a:schemeClr val="tx1"/>
                            </a:solidFill>
                          </a:endParaRPr>
                        </a:p>
                      </a:txBody>
                      <a:tcPr/>
                    </a:tc>
                    <a:tc>
                      <a:txBody>
                        <a:bodyPr/>
                        <a:lstStyle/>
                        <a:p>
                          <a:r>
                            <a:rPr lang="en-IN" sz="1400" dirty="0">
                              <a:solidFill>
                                <a:schemeClr val="tx1"/>
                              </a:solidFill>
                            </a:rPr>
                            <a:t>Cyclic Prefix - </a:t>
                          </a:r>
                          <a14:m>
                            <m:oMath xmlns:m="http://schemas.openxmlformats.org/officeDocument/2006/math">
                              <m:sSub>
                                <m:sSubPr>
                                  <m:ctrlPr>
                                    <a:rPr lang="en-IN" sz="1400" b="1" i="1" smtClean="0">
                                      <a:solidFill>
                                        <a:schemeClr val="tx1"/>
                                      </a:solidFill>
                                      <a:latin typeface="Cambria Math" panose="02040503050406030204" pitchFamily="18" charset="0"/>
                                    </a:rPr>
                                  </m:ctrlPr>
                                </m:sSubPr>
                                <m:e>
                                  <m:r>
                                    <a:rPr lang="en-IN" sz="1400" b="1" i="1" smtClean="0">
                                      <a:solidFill>
                                        <a:schemeClr val="tx1"/>
                                      </a:solidFill>
                                      <a:latin typeface="Cambria Math" panose="02040503050406030204" pitchFamily="18" charset="0"/>
                                    </a:rPr>
                                    <m:t>𝑻</m:t>
                                  </m:r>
                                </m:e>
                                <m:sub>
                                  <m:r>
                                    <a:rPr lang="en-IN" sz="1400" b="1" i="1" smtClean="0">
                                      <a:solidFill>
                                        <a:schemeClr val="tx1"/>
                                      </a:solidFill>
                                      <a:latin typeface="Cambria Math" panose="02040503050406030204" pitchFamily="18" charset="0"/>
                                    </a:rPr>
                                    <m:t>𝑪𝑷</m:t>
                                  </m:r>
                                </m:sub>
                              </m:sSub>
                            </m:oMath>
                          </a14:m>
                          <a:endParaRPr lang="en-IN" sz="1400" dirty="0">
                            <a:solidFill>
                              <a:schemeClr val="tx1"/>
                            </a:solidFill>
                          </a:endParaRPr>
                        </a:p>
                      </a:txBody>
                      <a:tcPr/>
                    </a:tc>
                    <a:tc>
                      <a:txBody>
                        <a:bodyPr/>
                        <a:lstStyle/>
                        <a:p>
                          <a:r>
                            <a:rPr lang="en-IN" sz="1400" b="1" i="0" dirty="0">
                              <a:solidFill>
                                <a:schemeClr val="tx1"/>
                              </a:solidFill>
                              <a:latin typeface="+mj-lt"/>
                            </a:rPr>
                            <a:t>OFDM Symbol Time - </a:t>
                          </a:r>
                          <a14:m>
                            <m:oMath xmlns:m="http://schemas.openxmlformats.org/officeDocument/2006/math">
                              <m:sSub>
                                <m:sSubPr>
                                  <m:ctrlPr>
                                    <a:rPr lang="en-IN" sz="1400" b="1" i="1" smtClean="0">
                                      <a:solidFill>
                                        <a:schemeClr val="tx1"/>
                                      </a:solidFill>
                                      <a:latin typeface="Cambria Math" panose="02040503050406030204" pitchFamily="18" charset="0"/>
                                    </a:rPr>
                                  </m:ctrlPr>
                                </m:sSubPr>
                                <m:e>
                                  <m:r>
                                    <a:rPr lang="en-IN" sz="1400" b="1" i="1" smtClean="0">
                                      <a:solidFill>
                                        <a:schemeClr val="tx1"/>
                                      </a:solidFill>
                                      <a:latin typeface="Cambria Math" panose="02040503050406030204" pitchFamily="18" charset="0"/>
                                    </a:rPr>
                                    <m:t>𝑻</m:t>
                                  </m:r>
                                </m:e>
                                <m:sub>
                                  <m:r>
                                    <a:rPr lang="en-IN" sz="1400" b="1" i="1" smtClean="0">
                                      <a:solidFill>
                                        <a:schemeClr val="tx1"/>
                                      </a:solidFill>
                                      <a:latin typeface="Cambria Math" panose="02040503050406030204" pitchFamily="18" charset="0"/>
                                    </a:rPr>
                                    <m:t>𝒖</m:t>
                                  </m:r>
                                </m:sub>
                              </m:sSub>
                              <m:r>
                                <a:rPr lang="en-IN" sz="1400" b="1" i="1" smtClean="0">
                                  <a:solidFill>
                                    <a:schemeClr val="tx1"/>
                                  </a:solidFill>
                                  <a:latin typeface="Cambria Math" panose="02040503050406030204" pitchFamily="18" charset="0"/>
                                </a:rPr>
                                <m:t>+</m:t>
                              </m:r>
                              <m:sSub>
                                <m:sSubPr>
                                  <m:ctrlPr>
                                    <a:rPr lang="en-IN" sz="1400" b="1" i="1" smtClean="0">
                                      <a:solidFill>
                                        <a:schemeClr val="tx1"/>
                                      </a:solidFill>
                                      <a:latin typeface="Cambria Math" panose="02040503050406030204" pitchFamily="18" charset="0"/>
                                    </a:rPr>
                                  </m:ctrlPr>
                                </m:sSubPr>
                                <m:e>
                                  <m:r>
                                    <a:rPr lang="en-IN" sz="1400" b="1" i="1" smtClean="0">
                                      <a:solidFill>
                                        <a:schemeClr val="tx1"/>
                                      </a:solidFill>
                                      <a:latin typeface="Cambria Math" panose="02040503050406030204" pitchFamily="18" charset="0"/>
                                    </a:rPr>
                                    <m:t>𝑻</m:t>
                                  </m:r>
                                </m:e>
                                <m:sub>
                                  <m:r>
                                    <a:rPr lang="en-IN" sz="1400" b="1" i="1" smtClean="0">
                                      <a:solidFill>
                                        <a:schemeClr val="tx1"/>
                                      </a:solidFill>
                                      <a:latin typeface="Cambria Math" panose="02040503050406030204" pitchFamily="18" charset="0"/>
                                    </a:rPr>
                                    <m:t>𝑪𝑷</m:t>
                                  </m:r>
                                </m:sub>
                              </m:sSub>
                            </m:oMath>
                          </a14:m>
                          <a:endParaRPr lang="en-IN" sz="1400" dirty="0">
                            <a:solidFill>
                              <a:schemeClr val="tx1"/>
                            </a:solidFill>
                          </a:endParaRPr>
                        </a:p>
                      </a:txBody>
                      <a:tcPr/>
                    </a:tc>
                    <a:tc>
                      <a:txBody>
                        <a:bodyPr/>
                        <a:lstStyle/>
                        <a:p>
                          <a:r>
                            <a:rPr lang="en-IN" sz="1400" dirty="0">
                              <a:solidFill>
                                <a:schemeClr val="tx1"/>
                              </a:solidFill>
                            </a:rPr>
                            <a:t>14 OFDM Symbols Time</a:t>
                          </a:r>
                        </a:p>
                      </a:txBody>
                      <a:tcPr/>
                    </a:tc>
                    <a:tc>
                      <a:txBody>
                        <a:bodyPr/>
                        <a:lstStyle/>
                        <a:p>
                          <a:r>
                            <a:rPr lang="en-IN" sz="1400" dirty="0">
                              <a:solidFill>
                                <a:schemeClr val="tx1"/>
                              </a:solidFill>
                            </a:rPr>
                            <a:t>Number of Slots in Sub-frame</a:t>
                          </a:r>
                        </a:p>
                      </a:txBody>
                      <a:tcPr/>
                    </a:tc>
                    <a:tc>
                      <a:txBody>
                        <a:bodyPr/>
                        <a:lstStyle/>
                        <a:p>
                          <a:r>
                            <a:rPr lang="en-IN" sz="1400" dirty="0">
                              <a:solidFill>
                                <a:schemeClr val="tx1"/>
                              </a:solidFill>
                            </a:rPr>
                            <a:t>CP Overhead</a:t>
                          </a:r>
                        </a:p>
                      </a:txBody>
                      <a:tcPr/>
                    </a:tc>
                    <a:extLst>
                      <a:ext uri="{0D108BD9-81ED-4DB2-BD59-A6C34878D82A}">
                        <a16:rowId xmlns:a16="http://schemas.microsoft.com/office/drawing/2014/main" val="4208032787"/>
                      </a:ext>
                    </a:extLst>
                  </a:tr>
                  <a:tr h="350995">
                    <a:tc>
                      <a:txBody>
                        <a:bodyPr/>
                        <a:lstStyle/>
                        <a:p>
                          <a:r>
                            <a:rPr lang="en-IN" sz="1400" dirty="0"/>
                            <a:t>15KHz</a:t>
                          </a:r>
                        </a:p>
                      </a:txBody>
                      <a:tcPr/>
                    </a:tc>
                    <a:tc>
                      <a:txBody>
                        <a:bodyPr/>
                        <a:lstStyle/>
                        <a:p>
                          <a:r>
                            <a:rPr lang="en-IN" sz="1400" dirty="0"/>
                            <a:t>66.7</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4.7</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71.4</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14*71.4=999.6</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1</a:t>
                          </a:r>
                        </a:p>
                      </a:txBody>
                      <a:tcPr/>
                    </a:tc>
                    <a:tc rowSpan="5">
                      <a:txBody>
                        <a:bodyPr/>
                        <a:lstStyle/>
                        <a:p>
                          <a:r>
                            <a:rPr lang="en-IN" sz="1400" dirty="0"/>
                            <a:t>Around 7%</a:t>
                          </a:r>
                        </a:p>
                      </a:txBody>
                      <a:tcPr/>
                    </a:tc>
                    <a:extLst>
                      <a:ext uri="{0D108BD9-81ED-4DB2-BD59-A6C34878D82A}">
                        <a16:rowId xmlns:a16="http://schemas.microsoft.com/office/drawing/2014/main" val="2161451830"/>
                      </a:ext>
                    </a:extLst>
                  </a:tr>
                  <a:tr h="350995">
                    <a:tc>
                      <a:txBody>
                        <a:bodyPr/>
                        <a:lstStyle/>
                        <a:p>
                          <a:r>
                            <a:rPr lang="en-IN" sz="1400" dirty="0"/>
                            <a:t>30KHz</a:t>
                          </a:r>
                        </a:p>
                      </a:txBody>
                      <a:tcPr/>
                    </a:tc>
                    <a:tc>
                      <a:txBody>
                        <a:bodyPr/>
                        <a:lstStyle/>
                        <a:p>
                          <a:r>
                            <a:rPr lang="en-IN" sz="1400" dirty="0"/>
                            <a:t>33.3</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2.3</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35.6</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14*35.6=498.4</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2</a:t>
                          </a:r>
                        </a:p>
                      </a:txBody>
                      <a:tcPr/>
                    </a:tc>
                    <a:tc vMerge="1">
                      <a:txBody>
                        <a:bodyPr/>
                        <a:lstStyle/>
                        <a:p>
                          <a:endParaRPr lang="en-IN" sz="1400" dirty="0"/>
                        </a:p>
                      </a:txBody>
                      <a:tcPr/>
                    </a:tc>
                    <a:extLst>
                      <a:ext uri="{0D108BD9-81ED-4DB2-BD59-A6C34878D82A}">
                        <a16:rowId xmlns:a16="http://schemas.microsoft.com/office/drawing/2014/main" val="1319910958"/>
                      </a:ext>
                    </a:extLst>
                  </a:tr>
                  <a:tr h="350995">
                    <a:tc>
                      <a:txBody>
                        <a:bodyPr/>
                        <a:lstStyle/>
                        <a:p>
                          <a:r>
                            <a:rPr lang="en-IN" sz="1400" dirty="0">
                              <a:solidFill>
                                <a:srgbClr val="FF0000"/>
                              </a:solidFill>
                            </a:rPr>
                            <a:t>60KHz</a:t>
                          </a:r>
                        </a:p>
                      </a:txBody>
                      <a:tcPr/>
                    </a:tc>
                    <a:tc>
                      <a:txBody>
                        <a:bodyPr/>
                        <a:lstStyle/>
                        <a:p>
                          <a:r>
                            <a:rPr lang="en-IN" sz="1400" dirty="0">
                              <a:solidFill>
                                <a:srgbClr val="FF0000"/>
                              </a:solidFill>
                            </a:rPr>
                            <a:t>16.7</a:t>
                          </a:r>
                          <a14:m>
                            <m:oMath xmlns:m="http://schemas.openxmlformats.org/officeDocument/2006/math">
                              <m:r>
                                <a:rPr lang="en-IN" sz="1400" b="0" i="1" smtClean="0">
                                  <a:solidFill>
                                    <a:srgbClr val="FF0000"/>
                                  </a:solidFill>
                                  <a:latin typeface="Cambria Math" panose="02040503050406030204" pitchFamily="18" charset="0"/>
                                </a:rPr>
                                <m:t>𝜇</m:t>
                              </m:r>
                              <m:r>
                                <a:rPr lang="en-IN" sz="1400" b="0" i="1" smtClean="0">
                                  <a:solidFill>
                                    <a:srgbClr val="FF0000"/>
                                  </a:solidFill>
                                  <a:latin typeface="Cambria Math" panose="02040503050406030204" pitchFamily="18" charset="0"/>
                                </a:rPr>
                                <m:t>𝑠</m:t>
                              </m:r>
                            </m:oMath>
                          </a14:m>
                          <a:endParaRPr lang="en-IN" sz="1400" dirty="0">
                            <a:solidFill>
                              <a:srgbClr val="FF0000"/>
                            </a:solidFill>
                          </a:endParaRPr>
                        </a:p>
                      </a:txBody>
                      <a:tcPr/>
                    </a:tc>
                    <a:tc>
                      <a:txBody>
                        <a:bodyPr/>
                        <a:lstStyle/>
                        <a:p>
                          <a:r>
                            <a:rPr lang="en-IN" sz="1400" dirty="0">
                              <a:solidFill>
                                <a:srgbClr val="FF0000"/>
                              </a:solidFill>
                            </a:rPr>
                            <a:t>1.2</a:t>
                          </a:r>
                          <a14:m>
                            <m:oMath xmlns:m="http://schemas.openxmlformats.org/officeDocument/2006/math">
                              <m:r>
                                <a:rPr lang="en-IN" sz="1400" b="0" i="1" smtClean="0">
                                  <a:solidFill>
                                    <a:srgbClr val="FF0000"/>
                                  </a:solidFill>
                                  <a:latin typeface="Cambria Math" panose="02040503050406030204" pitchFamily="18" charset="0"/>
                                </a:rPr>
                                <m:t>𝜇</m:t>
                              </m:r>
                              <m:r>
                                <a:rPr lang="en-IN" sz="1400" b="0" i="1" smtClean="0">
                                  <a:solidFill>
                                    <a:srgbClr val="FF0000"/>
                                  </a:solidFill>
                                  <a:latin typeface="Cambria Math" panose="02040503050406030204" pitchFamily="18" charset="0"/>
                                </a:rPr>
                                <m:t>𝑠</m:t>
                              </m:r>
                            </m:oMath>
                          </a14:m>
                          <a:endParaRPr lang="en-IN" sz="1400" dirty="0">
                            <a:solidFill>
                              <a:srgbClr val="FF0000"/>
                            </a:solidFill>
                          </a:endParaRPr>
                        </a:p>
                      </a:txBody>
                      <a:tcPr/>
                    </a:tc>
                    <a:tc>
                      <a:txBody>
                        <a:bodyPr/>
                        <a:lstStyle/>
                        <a:p>
                          <a:r>
                            <a:rPr lang="en-IN" sz="1400" dirty="0">
                              <a:solidFill>
                                <a:srgbClr val="FF0000"/>
                              </a:solidFill>
                            </a:rPr>
                            <a:t>17.9</a:t>
                          </a:r>
                          <a14:m>
                            <m:oMath xmlns:m="http://schemas.openxmlformats.org/officeDocument/2006/math">
                              <m:r>
                                <a:rPr lang="en-IN" sz="1400" b="0" i="1" smtClean="0">
                                  <a:solidFill>
                                    <a:srgbClr val="FF0000"/>
                                  </a:solidFill>
                                  <a:latin typeface="Cambria Math" panose="02040503050406030204" pitchFamily="18" charset="0"/>
                                </a:rPr>
                                <m:t>𝜇</m:t>
                              </m:r>
                              <m:r>
                                <a:rPr lang="en-IN" sz="1400" b="0" i="1" smtClean="0">
                                  <a:solidFill>
                                    <a:srgbClr val="FF0000"/>
                                  </a:solidFill>
                                  <a:latin typeface="Cambria Math" panose="02040503050406030204" pitchFamily="18" charset="0"/>
                                </a:rPr>
                                <m:t>𝑠</m:t>
                              </m:r>
                            </m:oMath>
                          </a14:m>
                          <a:endParaRPr lang="en-IN" sz="1400" dirty="0">
                            <a:solidFill>
                              <a:srgbClr val="FF0000"/>
                            </a:solidFill>
                          </a:endParaRPr>
                        </a:p>
                      </a:txBody>
                      <a:tcPr/>
                    </a:tc>
                    <a:tc>
                      <a:txBody>
                        <a:bodyPr/>
                        <a:lstStyle/>
                        <a:p>
                          <a:r>
                            <a:rPr lang="en-IN" sz="1400" dirty="0">
                              <a:solidFill>
                                <a:srgbClr val="FF0000"/>
                              </a:solidFill>
                            </a:rPr>
                            <a:t>14*17.9=250.6</a:t>
                          </a:r>
                          <a14:m>
                            <m:oMath xmlns:m="http://schemas.openxmlformats.org/officeDocument/2006/math">
                              <m:r>
                                <a:rPr lang="en-IN" sz="1400" b="0" i="1" smtClean="0">
                                  <a:solidFill>
                                    <a:srgbClr val="FF0000"/>
                                  </a:solidFill>
                                  <a:latin typeface="Cambria Math" panose="02040503050406030204" pitchFamily="18" charset="0"/>
                                </a:rPr>
                                <m:t>𝜇</m:t>
                              </m:r>
                              <m:r>
                                <a:rPr lang="en-IN" sz="1400" b="0" i="1" smtClean="0">
                                  <a:solidFill>
                                    <a:srgbClr val="FF0000"/>
                                  </a:solidFill>
                                  <a:latin typeface="Cambria Math" panose="02040503050406030204" pitchFamily="18" charset="0"/>
                                </a:rPr>
                                <m:t>𝑠</m:t>
                              </m:r>
                            </m:oMath>
                          </a14:m>
                          <a:endParaRPr lang="en-IN" sz="1400" dirty="0">
                            <a:solidFill>
                              <a:srgbClr val="FF0000"/>
                            </a:solidFill>
                          </a:endParaRPr>
                        </a:p>
                      </a:txBody>
                      <a:tcPr/>
                    </a:tc>
                    <a:tc>
                      <a:txBody>
                        <a:bodyPr/>
                        <a:lstStyle/>
                        <a:p>
                          <a:r>
                            <a:rPr lang="en-IN" sz="1400" dirty="0">
                              <a:solidFill>
                                <a:srgbClr val="FF0000"/>
                              </a:solidFill>
                            </a:rPr>
                            <a:t>4</a:t>
                          </a:r>
                        </a:p>
                      </a:txBody>
                      <a:tcPr/>
                    </a:tc>
                    <a:tc vMerge="1">
                      <a:txBody>
                        <a:bodyPr/>
                        <a:lstStyle/>
                        <a:p>
                          <a:endParaRPr lang="en-IN" sz="1400" dirty="0">
                            <a:solidFill>
                              <a:srgbClr val="FF0000"/>
                            </a:solidFill>
                          </a:endParaRPr>
                        </a:p>
                      </a:txBody>
                      <a:tcPr/>
                    </a:tc>
                    <a:extLst>
                      <a:ext uri="{0D108BD9-81ED-4DB2-BD59-A6C34878D82A}">
                        <a16:rowId xmlns:a16="http://schemas.microsoft.com/office/drawing/2014/main" val="2380304972"/>
                      </a:ext>
                    </a:extLst>
                  </a:tr>
                  <a:tr h="350995">
                    <a:tc>
                      <a:txBody>
                        <a:bodyPr/>
                        <a:lstStyle/>
                        <a:p>
                          <a:r>
                            <a:rPr lang="en-IN" sz="1400" dirty="0"/>
                            <a:t>120KHz</a:t>
                          </a:r>
                        </a:p>
                      </a:txBody>
                      <a:tcPr/>
                    </a:tc>
                    <a:tc>
                      <a:txBody>
                        <a:bodyPr/>
                        <a:lstStyle/>
                        <a:p>
                          <a:r>
                            <a:rPr lang="en-IN" sz="1400" dirty="0"/>
                            <a:t>8.33</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0.59</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8.92</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14*8.92=124.88</a:t>
                          </a:r>
                        </a:p>
                      </a:txBody>
                      <a:tcPr/>
                    </a:tc>
                    <a:tc>
                      <a:txBody>
                        <a:bodyPr/>
                        <a:lstStyle/>
                        <a:p>
                          <a:r>
                            <a:rPr lang="en-IN" sz="1400" dirty="0"/>
                            <a:t>8</a:t>
                          </a:r>
                        </a:p>
                      </a:txBody>
                      <a:tcPr/>
                    </a:tc>
                    <a:tc vMerge="1">
                      <a:txBody>
                        <a:bodyPr/>
                        <a:lstStyle/>
                        <a:p>
                          <a:endParaRPr lang="en-IN" sz="1400" dirty="0"/>
                        </a:p>
                      </a:txBody>
                      <a:tcPr/>
                    </a:tc>
                    <a:extLst>
                      <a:ext uri="{0D108BD9-81ED-4DB2-BD59-A6C34878D82A}">
                        <a16:rowId xmlns:a16="http://schemas.microsoft.com/office/drawing/2014/main" val="1499925939"/>
                      </a:ext>
                    </a:extLst>
                  </a:tr>
                  <a:tr h="350995">
                    <a:tc>
                      <a:txBody>
                        <a:bodyPr/>
                        <a:lstStyle/>
                        <a:p>
                          <a:r>
                            <a:rPr lang="en-IN" sz="1400" dirty="0"/>
                            <a:t>240KHz</a:t>
                          </a:r>
                        </a:p>
                      </a:txBody>
                      <a:tcPr/>
                    </a:tc>
                    <a:tc>
                      <a:txBody>
                        <a:bodyPr/>
                        <a:lstStyle/>
                        <a:p>
                          <a:r>
                            <a:rPr lang="en-IN" sz="1400" dirty="0"/>
                            <a:t>4.17</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0.29</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4.46</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14*4.46=62.44</a:t>
                          </a:r>
                          <a14:m>
                            <m:oMath xmlns:m="http://schemas.openxmlformats.org/officeDocument/2006/math">
                              <m:r>
                                <a:rPr lang="en-IN" sz="1400" b="0" i="1" smtClean="0">
                                  <a:latin typeface="Cambria Math" panose="02040503050406030204" pitchFamily="18" charset="0"/>
                                </a:rPr>
                                <m:t>𝜇</m:t>
                              </m:r>
                              <m:r>
                                <a:rPr lang="en-IN" sz="1400" b="0" i="1" smtClean="0">
                                  <a:latin typeface="Cambria Math" panose="02040503050406030204" pitchFamily="18" charset="0"/>
                                </a:rPr>
                                <m:t>𝑠</m:t>
                              </m:r>
                            </m:oMath>
                          </a14:m>
                          <a:endParaRPr lang="en-IN" sz="1400" dirty="0"/>
                        </a:p>
                      </a:txBody>
                      <a:tcPr/>
                    </a:tc>
                    <a:tc>
                      <a:txBody>
                        <a:bodyPr/>
                        <a:lstStyle/>
                        <a:p>
                          <a:r>
                            <a:rPr lang="en-IN" sz="1400" dirty="0"/>
                            <a:t>16</a:t>
                          </a:r>
                        </a:p>
                      </a:txBody>
                      <a:tcPr/>
                    </a:tc>
                    <a:tc vMerge="1">
                      <a:txBody>
                        <a:bodyPr/>
                        <a:lstStyle/>
                        <a:p>
                          <a:endParaRPr lang="en-IN" sz="1400" dirty="0"/>
                        </a:p>
                      </a:txBody>
                      <a:tcPr/>
                    </a:tc>
                    <a:extLst>
                      <a:ext uri="{0D108BD9-81ED-4DB2-BD59-A6C34878D82A}">
                        <a16:rowId xmlns:a16="http://schemas.microsoft.com/office/drawing/2014/main" val="857930766"/>
                      </a:ext>
                    </a:extLst>
                  </a:tr>
                </a:tbl>
              </a:graphicData>
            </a:graphic>
          </p:graphicFrame>
        </mc:Choice>
        <mc:Fallback xmlns="">
          <p:graphicFrame>
            <p:nvGraphicFramePr>
              <p:cNvPr id="103" name="Table 103">
                <a:extLst>
                  <a:ext uri="{FF2B5EF4-FFF2-40B4-BE49-F238E27FC236}">
                    <a16:creationId xmlns:a16="http://schemas.microsoft.com/office/drawing/2014/main" id="{160FEAFE-850C-7CA7-4F85-D9520417B5A2}"/>
                  </a:ext>
                </a:extLst>
              </p:cNvPr>
              <p:cNvGraphicFramePr>
                <a:graphicFrameLocks noGrp="1"/>
              </p:cNvGraphicFramePr>
              <p:nvPr>
                <p:extLst>
                  <p:ext uri="{D42A27DB-BD31-4B8C-83A1-F6EECF244321}">
                    <p14:modId xmlns:p14="http://schemas.microsoft.com/office/powerpoint/2010/main" val="3623234172"/>
                  </p:ext>
                </p:extLst>
              </p:nvPr>
            </p:nvGraphicFramePr>
            <p:xfrm>
              <a:off x="1484115" y="712002"/>
              <a:ext cx="9698410" cy="2273135"/>
            </p:xfrm>
            <a:graphic>
              <a:graphicData uri="http://schemas.openxmlformats.org/drawingml/2006/table">
                <a:tbl>
                  <a:tblPr firstRow="1" bandRow="1">
                    <a:tableStyleId>{93296810-A885-4BE3-A3E7-6D5BEEA58F35}</a:tableStyleId>
                  </a:tblPr>
                  <a:tblGrid>
                    <a:gridCol w="1264062">
                      <a:extLst>
                        <a:ext uri="{9D8B030D-6E8A-4147-A177-3AD203B41FA5}">
                          <a16:colId xmlns:a16="http://schemas.microsoft.com/office/drawing/2014/main" val="1938178513"/>
                        </a:ext>
                      </a:extLst>
                    </a:gridCol>
                    <a:gridCol w="1417722">
                      <a:extLst>
                        <a:ext uri="{9D8B030D-6E8A-4147-A177-3AD203B41FA5}">
                          <a16:colId xmlns:a16="http://schemas.microsoft.com/office/drawing/2014/main" val="1331946443"/>
                        </a:ext>
                      </a:extLst>
                    </a:gridCol>
                    <a:gridCol w="1274141">
                      <a:extLst>
                        <a:ext uri="{9D8B030D-6E8A-4147-A177-3AD203B41FA5}">
                          <a16:colId xmlns:a16="http://schemas.microsoft.com/office/drawing/2014/main" val="3803112582"/>
                        </a:ext>
                      </a:extLst>
                    </a:gridCol>
                    <a:gridCol w="1707705">
                      <a:extLst>
                        <a:ext uri="{9D8B030D-6E8A-4147-A177-3AD203B41FA5}">
                          <a16:colId xmlns:a16="http://schemas.microsoft.com/office/drawing/2014/main" val="3848934062"/>
                        </a:ext>
                      </a:extLst>
                    </a:gridCol>
                    <a:gridCol w="1672310">
                      <a:extLst>
                        <a:ext uri="{9D8B030D-6E8A-4147-A177-3AD203B41FA5}">
                          <a16:colId xmlns:a16="http://schemas.microsoft.com/office/drawing/2014/main" val="3089887791"/>
                        </a:ext>
                      </a:extLst>
                    </a:gridCol>
                    <a:gridCol w="1451105">
                      <a:extLst>
                        <a:ext uri="{9D8B030D-6E8A-4147-A177-3AD203B41FA5}">
                          <a16:colId xmlns:a16="http://schemas.microsoft.com/office/drawing/2014/main" val="3785261285"/>
                        </a:ext>
                      </a:extLst>
                    </a:gridCol>
                    <a:gridCol w="911365">
                      <a:extLst>
                        <a:ext uri="{9D8B030D-6E8A-4147-A177-3AD203B41FA5}">
                          <a16:colId xmlns:a16="http://schemas.microsoft.com/office/drawing/2014/main" val="2019076716"/>
                        </a:ext>
                      </a:extLst>
                    </a:gridCol>
                  </a:tblGrid>
                  <a:tr h="518160">
                    <a:tc>
                      <a:txBody>
                        <a:bodyPr/>
                        <a:lstStyle/>
                        <a:p>
                          <a:endParaRPr lang="en-US"/>
                        </a:p>
                      </a:txBody>
                      <a:tcPr>
                        <a:blipFill>
                          <a:blip r:embed="rId2"/>
                          <a:stretch>
                            <a:fillRect l="-483" t="-1176" r="-671014" b="-343529"/>
                          </a:stretch>
                        </a:blipFill>
                      </a:tcPr>
                    </a:tc>
                    <a:tc>
                      <a:txBody>
                        <a:bodyPr/>
                        <a:lstStyle/>
                        <a:p>
                          <a:endParaRPr lang="en-US"/>
                        </a:p>
                      </a:txBody>
                      <a:tcPr>
                        <a:blipFill>
                          <a:blip r:embed="rId2"/>
                          <a:stretch>
                            <a:fillRect l="-89270" t="-1176" r="-496137" b="-343529"/>
                          </a:stretch>
                        </a:blipFill>
                      </a:tcPr>
                    </a:tc>
                    <a:tc>
                      <a:txBody>
                        <a:bodyPr/>
                        <a:lstStyle/>
                        <a:p>
                          <a:endParaRPr lang="en-US"/>
                        </a:p>
                      </a:txBody>
                      <a:tcPr>
                        <a:blipFill>
                          <a:blip r:embed="rId2"/>
                          <a:stretch>
                            <a:fillRect l="-211005" t="-1176" r="-453110" b="-343529"/>
                          </a:stretch>
                        </a:blipFill>
                      </a:tcPr>
                    </a:tc>
                    <a:tc>
                      <a:txBody>
                        <a:bodyPr/>
                        <a:lstStyle/>
                        <a:p>
                          <a:endParaRPr lang="en-US"/>
                        </a:p>
                      </a:txBody>
                      <a:tcPr>
                        <a:blipFill>
                          <a:blip r:embed="rId2"/>
                          <a:stretch>
                            <a:fillRect l="-231317" t="-1176" r="-237011" b="-343529"/>
                          </a:stretch>
                        </a:blipFill>
                      </a:tcPr>
                    </a:tc>
                    <a:tc>
                      <a:txBody>
                        <a:bodyPr/>
                        <a:lstStyle/>
                        <a:p>
                          <a:r>
                            <a:rPr lang="en-IN" sz="1400" dirty="0">
                              <a:solidFill>
                                <a:schemeClr val="tx1"/>
                              </a:solidFill>
                            </a:rPr>
                            <a:t>14 OFDM Symbols Time</a:t>
                          </a:r>
                        </a:p>
                      </a:txBody>
                      <a:tcPr/>
                    </a:tc>
                    <a:tc>
                      <a:txBody>
                        <a:bodyPr/>
                        <a:lstStyle/>
                        <a:p>
                          <a:r>
                            <a:rPr lang="en-IN" sz="1400" dirty="0">
                              <a:solidFill>
                                <a:schemeClr val="tx1"/>
                              </a:solidFill>
                            </a:rPr>
                            <a:t>Number of Slots in Sub-frame</a:t>
                          </a:r>
                        </a:p>
                      </a:txBody>
                      <a:tcPr/>
                    </a:tc>
                    <a:tc>
                      <a:txBody>
                        <a:bodyPr/>
                        <a:lstStyle/>
                        <a:p>
                          <a:r>
                            <a:rPr lang="en-IN" sz="1400" dirty="0">
                              <a:solidFill>
                                <a:schemeClr val="tx1"/>
                              </a:solidFill>
                            </a:rPr>
                            <a:t>CP Overhead</a:t>
                          </a:r>
                        </a:p>
                      </a:txBody>
                      <a:tcPr/>
                    </a:tc>
                    <a:extLst>
                      <a:ext uri="{0D108BD9-81ED-4DB2-BD59-A6C34878D82A}">
                        <a16:rowId xmlns:a16="http://schemas.microsoft.com/office/drawing/2014/main" val="4208032787"/>
                      </a:ext>
                    </a:extLst>
                  </a:tr>
                  <a:tr h="350995">
                    <a:tc>
                      <a:txBody>
                        <a:bodyPr/>
                        <a:lstStyle/>
                        <a:p>
                          <a:r>
                            <a:rPr lang="en-IN" sz="1400" dirty="0"/>
                            <a:t>15KHz</a:t>
                          </a:r>
                        </a:p>
                      </a:txBody>
                      <a:tcPr/>
                    </a:tc>
                    <a:tc>
                      <a:txBody>
                        <a:bodyPr/>
                        <a:lstStyle/>
                        <a:p>
                          <a:endParaRPr lang="en-US"/>
                        </a:p>
                      </a:txBody>
                      <a:tcPr>
                        <a:blipFill>
                          <a:blip r:embed="rId2"/>
                          <a:stretch>
                            <a:fillRect l="-89270" t="-148276" r="-496137" b="-403448"/>
                          </a:stretch>
                        </a:blipFill>
                      </a:tcPr>
                    </a:tc>
                    <a:tc>
                      <a:txBody>
                        <a:bodyPr/>
                        <a:lstStyle/>
                        <a:p>
                          <a:endParaRPr lang="en-US"/>
                        </a:p>
                      </a:txBody>
                      <a:tcPr>
                        <a:blipFill>
                          <a:blip r:embed="rId2"/>
                          <a:stretch>
                            <a:fillRect l="-211005" t="-148276" r="-453110" b="-403448"/>
                          </a:stretch>
                        </a:blipFill>
                      </a:tcPr>
                    </a:tc>
                    <a:tc>
                      <a:txBody>
                        <a:bodyPr/>
                        <a:lstStyle/>
                        <a:p>
                          <a:endParaRPr lang="en-US"/>
                        </a:p>
                      </a:txBody>
                      <a:tcPr>
                        <a:blipFill>
                          <a:blip r:embed="rId2"/>
                          <a:stretch>
                            <a:fillRect l="-231317" t="-148276" r="-237011" b="-403448"/>
                          </a:stretch>
                        </a:blipFill>
                      </a:tcPr>
                    </a:tc>
                    <a:tc>
                      <a:txBody>
                        <a:bodyPr/>
                        <a:lstStyle/>
                        <a:p>
                          <a:endParaRPr lang="en-US"/>
                        </a:p>
                      </a:txBody>
                      <a:tcPr>
                        <a:blipFill>
                          <a:blip r:embed="rId2"/>
                          <a:stretch>
                            <a:fillRect l="-339781" t="-148276" r="-143066" b="-403448"/>
                          </a:stretch>
                        </a:blipFill>
                      </a:tcPr>
                    </a:tc>
                    <a:tc>
                      <a:txBody>
                        <a:bodyPr/>
                        <a:lstStyle/>
                        <a:p>
                          <a:r>
                            <a:rPr lang="en-IN" sz="1400" dirty="0"/>
                            <a:t>1</a:t>
                          </a:r>
                        </a:p>
                      </a:txBody>
                      <a:tcPr/>
                    </a:tc>
                    <a:tc rowSpan="5">
                      <a:txBody>
                        <a:bodyPr/>
                        <a:lstStyle/>
                        <a:p>
                          <a:r>
                            <a:rPr lang="en-IN" sz="1400" dirty="0"/>
                            <a:t>Around 7%</a:t>
                          </a:r>
                        </a:p>
                      </a:txBody>
                      <a:tcPr/>
                    </a:tc>
                    <a:extLst>
                      <a:ext uri="{0D108BD9-81ED-4DB2-BD59-A6C34878D82A}">
                        <a16:rowId xmlns:a16="http://schemas.microsoft.com/office/drawing/2014/main" val="2161451830"/>
                      </a:ext>
                    </a:extLst>
                  </a:tr>
                  <a:tr h="350995">
                    <a:tc>
                      <a:txBody>
                        <a:bodyPr/>
                        <a:lstStyle/>
                        <a:p>
                          <a:r>
                            <a:rPr lang="en-IN" sz="1400" dirty="0"/>
                            <a:t>30KHz</a:t>
                          </a:r>
                        </a:p>
                      </a:txBody>
                      <a:tcPr/>
                    </a:tc>
                    <a:tc>
                      <a:txBody>
                        <a:bodyPr/>
                        <a:lstStyle/>
                        <a:p>
                          <a:endParaRPr lang="en-US"/>
                        </a:p>
                      </a:txBody>
                      <a:tcPr>
                        <a:blipFill>
                          <a:blip r:embed="rId2"/>
                          <a:stretch>
                            <a:fillRect l="-89270" t="-248276" r="-496137" b="-303448"/>
                          </a:stretch>
                        </a:blipFill>
                      </a:tcPr>
                    </a:tc>
                    <a:tc>
                      <a:txBody>
                        <a:bodyPr/>
                        <a:lstStyle/>
                        <a:p>
                          <a:endParaRPr lang="en-US"/>
                        </a:p>
                      </a:txBody>
                      <a:tcPr>
                        <a:blipFill>
                          <a:blip r:embed="rId2"/>
                          <a:stretch>
                            <a:fillRect l="-211005" t="-248276" r="-453110" b="-303448"/>
                          </a:stretch>
                        </a:blipFill>
                      </a:tcPr>
                    </a:tc>
                    <a:tc>
                      <a:txBody>
                        <a:bodyPr/>
                        <a:lstStyle/>
                        <a:p>
                          <a:endParaRPr lang="en-US"/>
                        </a:p>
                      </a:txBody>
                      <a:tcPr>
                        <a:blipFill>
                          <a:blip r:embed="rId2"/>
                          <a:stretch>
                            <a:fillRect l="-231317" t="-248276" r="-237011" b="-303448"/>
                          </a:stretch>
                        </a:blipFill>
                      </a:tcPr>
                    </a:tc>
                    <a:tc>
                      <a:txBody>
                        <a:bodyPr/>
                        <a:lstStyle/>
                        <a:p>
                          <a:endParaRPr lang="en-US"/>
                        </a:p>
                      </a:txBody>
                      <a:tcPr>
                        <a:blipFill>
                          <a:blip r:embed="rId2"/>
                          <a:stretch>
                            <a:fillRect l="-339781" t="-248276" r="-143066" b="-303448"/>
                          </a:stretch>
                        </a:blipFill>
                      </a:tcPr>
                    </a:tc>
                    <a:tc>
                      <a:txBody>
                        <a:bodyPr/>
                        <a:lstStyle/>
                        <a:p>
                          <a:r>
                            <a:rPr lang="en-IN" sz="1400" dirty="0"/>
                            <a:t>2</a:t>
                          </a:r>
                        </a:p>
                      </a:txBody>
                      <a:tcPr/>
                    </a:tc>
                    <a:tc vMerge="1">
                      <a:txBody>
                        <a:bodyPr/>
                        <a:lstStyle/>
                        <a:p>
                          <a:endParaRPr lang="en-IN" sz="1400" dirty="0"/>
                        </a:p>
                      </a:txBody>
                      <a:tcPr/>
                    </a:tc>
                    <a:extLst>
                      <a:ext uri="{0D108BD9-81ED-4DB2-BD59-A6C34878D82A}">
                        <a16:rowId xmlns:a16="http://schemas.microsoft.com/office/drawing/2014/main" val="1319910958"/>
                      </a:ext>
                    </a:extLst>
                  </a:tr>
                  <a:tr h="350995">
                    <a:tc>
                      <a:txBody>
                        <a:bodyPr/>
                        <a:lstStyle/>
                        <a:p>
                          <a:r>
                            <a:rPr lang="en-IN" sz="1400" dirty="0">
                              <a:solidFill>
                                <a:srgbClr val="FF0000"/>
                              </a:solidFill>
                            </a:rPr>
                            <a:t>60KHz</a:t>
                          </a:r>
                        </a:p>
                      </a:txBody>
                      <a:tcPr/>
                    </a:tc>
                    <a:tc>
                      <a:txBody>
                        <a:bodyPr/>
                        <a:lstStyle/>
                        <a:p>
                          <a:endParaRPr lang="en-US"/>
                        </a:p>
                      </a:txBody>
                      <a:tcPr>
                        <a:blipFill>
                          <a:blip r:embed="rId2"/>
                          <a:stretch>
                            <a:fillRect l="-89270" t="-348276" r="-496137" b="-203448"/>
                          </a:stretch>
                        </a:blipFill>
                      </a:tcPr>
                    </a:tc>
                    <a:tc>
                      <a:txBody>
                        <a:bodyPr/>
                        <a:lstStyle/>
                        <a:p>
                          <a:endParaRPr lang="en-US"/>
                        </a:p>
                      </a:txBody>
                      <a:tcPr>
                        <a:blipFill>
                          <a:blip r:embed="rId2"/>
                          <a:stretch>
                            <a:fillRect l="-211005" t="-348276" r="-453110" b="-203448"/>
                          </a:stretch>
                        </a:blipFill>
                      </a:tcPr>
                    </a:tc>
                    <a:tc>
                      <a:txBody>
                        <a:bodyPr/>
                        <a:lstStyle/>
                        <a:p>
                          <a:endParaRPr lang="en-US"/>
                        </a:p>
                      </a:txBody>
                      <a:tcPr>
                        <a:blipFill>
                          <a:blip r:embed="rId2"/>
                          <a:stretch>
                            <a:fillRect l="-231317" t="-348276" r="-237011" b="-203448"/>
                          </a:stretch>
                        </a:blipFill>
                      </a:tcPr>
                    </a:tc>
                    <a:tc>
                      <a:txBody>
                        <a:bodyPr/>
                        <a:lstStyle/>
                        <a:p>
                          <a:endParaRPr lang="en-US"/>
                        </a:p>
                      </a:txBody>
                      <a:tcPr>
                        <a:blipFill>
                          <a:blip r:embed="rId2"/>
                          <a:stretch>
                            <a:fillRect l="-339781" t="-348276" r="-143066" b="-203448"/>
                          </a:stretch>
                        </a:blipFill>
                      </a:tcPr>
                    </a:tc>
                    <a:tc>
                      <a:txBody>
                        <a:bodyPr/>
                        <a:lstStyle/>
                        <a:p>
                          <a:r>
                            <a:rPr lang="en-IN" sz="1400" dirty="0">
                              <a:solidFill>
                                <a:srgbClr val="FF0000"/>
                              </a:solidFill>
                            </a:rPr>
                            <a:t>4</a:t>
                          </a:r>
                        </a:p>
                      </a:txBody>
                      <a:tcPr/>
                    </a:tc>
                    <a:tc vMerge="1">
                      <a:txBody>
                        <a:bodyPr/>
                        <a:lstStyle/>
                        <a:p>
                          <a:endParaRPr lang="en-IN" sz="1400" dirty="0">
                            <a:solidFill>
                              <a:srgbClr val="FF0000"/>
                            </a:solidFill>
                          </a:endParaRPr>
                        </a:p>
                      </a:txBody>
                      <a:tcPr/>
                    </a:tc>
                    <a:extLst>
                      <a:ext uri="{0D108BD9-81ED-4DB2-BD59-A6C34878D82A}">
                        <a16:rowId xmlns:a16="http://schemas.microsoft.com/office/drawing/2014/main" val="2380304972"/>
                      </a:ext>
                    </a:extLst>
                  </a:tr>
                  <a:tr h="350995">
                    <a:tc>
                      <a:txBody>
                        <a:bodyPr/>
                        <a:lstStyle/>
                        <a:p>
                          <a:r>
                            <a:rPr lang="en-IN" sz="1400" dirty="0"/>
                            <a:t>120KHz</a:t>
                          </a:r>
                        </a:p>
                      </a:txBody>
                      <a:tcPr/>
                    </a:tc>
                    <a:tc>
                      <a:txBody>
                        <a:bodyPr/>
                        <a:lstStyle/>
                        <a:p>
                          <a:endParaRPr lang="en-US"/>
                        </a:p>
                      </a:txBody>
                      <a:tcPr>
                        <a:blipFill>
                          <a:blip r:embed="rId2"/>
                          <a:stretch>
                            <a:fillRect l="-89270" t="-456140" r="-496137" b="-107018"/>
                          </a:stretch>
                        </a:blipFill>
                      </a:tcPr>
                    </a:tc>
                    <a:tc>
                      <a:txBody>
                        <a:bodyPr/>
                        <a:lstStyle/>
                        <a:p>
                          <a:endParaRPr lang="en-US"/>
                        </a:p>
                      </a:txBody>
                      <a:tcPr>
                        <a:blipFill>
                          <a:blip r:embed="rId2"/>
                          <a:stretch>
                            <a:fillRect l="-211005" t="-456140" r="-453110" b="-107018"/>
                          </a:stretch>
                        </a:blipFill>
                      </a:tcPr>
                    </a:tc>
                    <a:tc>
                      <a:txBody>
                        <a:bodyPr/>
                        <a:lstStyle/>
                        <a:p>
                          <a:endParaRPr lang="en-US"/>
                        </a:p>
                      </a:txBody>
                      <a:tcPr>
                        <a:blipFill>
                          <a:blip r:embed="rId2"/>
                          <a:stretch>
                            <a:fillRect l="-231317" t="-456140" r="-237011" b="-107018"/>
                          </a:stretch>
                        </a:blipFill>
                      </a:tcPr>
                    </a:tc>
                    <a:tc>
                      <a:txBody>
                        <a:bodyPr/>
                        <a:lstStyle/>
                        <a:p>
                          <a:r>
                            <a:rPr lang="en-IN" sz="1400" dirty="0"/>
                            <a:t>14*8.92=124.88</a:t>
                          </a:r>
                        </a:p>
                      </a:txBody>
                      <a:tcPr/>
                    </a:tc>
                    <a:tc>
                      <a:txBody>
                        <a:bodyPr/>
                        <a:lstStyle/>
                        <a:p>
                          <a:r>
                            <a:rPr lang="en-IN" sz="1400" dirty="0"/>
                            <a:t>8</a:t>
                          </a:r>
                        </a:p>
                      </a:txBody>
                      <a:tcPr/>
                    </a:tc>
                    <a:tc vMerge="1">
                      <a:txBody>
                        <a:bodyPr/>
                        <a:lstStyle/>
                        <a:p>
                          <a:endParaRPr lang="en-IN" sz="1400" dirty="0"/>
                        </a:p>
                      </a:txBody>
                      <a:tcPr/>
                    </a:tc>
                    <a:extLst>
                      <a:ext uri="{0D108BD9-81ED-4DB2-BD59-A6C34878D82A}">
                        <a16:rowId xmlns:a16="http://schemas.microsoft.com/office/drawing/2014/main" val="1499925939"/>
                      </a:ext>
                    </a:extLst>
                  </a:tr>
                  <a:tr h="350995">
                    <a:tc>
                      <a:txBody>
                        <a:bodyPr/>
                        <a:lstStyle/>
                        <a:p>
                          <a:r>
                            <a:rPr lang="en-IN" sz="1400" dirty="0"/>
                            <a:t>240KHz</a:t>
                          </a:r>
                        </a:p>
                      </a:txBody>
                      <a:tcPr/>
                    </a:tc>
                    <a:tc>
                      <a:txBody>
                        <a:bodyPr/>
                        <a:lstStyle/>
                        <a:p>
                          <a:endParaRPr lang="en-US"/>
                        </a:p>
                      </a:txBody>
                      <a:tcPr>
                        <a:blipFill>
                          <a:blip r:embed="rId2"/>
                          <a:stretch>
                            <a:fillRect l="-89270" t="-546552" r="-496137" b="-5172"/>
                          </a:stretch>
                        </a:blipFill>
                      </a:tcPr>
                    </a:tc>
                    <a:tc>
                      <a:txBody>
                        <a:bodyPr/>
                        <a:lstStyle/>
                        <a:p>
                          <a:endParaRPr lang="en-US"/>
                        </a:p>
                      </a:txBody>
                      <a:tcPr>
                        <a:blipFill>
                          <a:blip r:embed="rId2"/>
                          <a:stretch>
                            <a:fillRect l="-211005" t="-546552" r="-453110" b="-5172"/>
                          </a:stretch>
                        </a:blipFill>
                      </a:tcPr>
                    </a:tc>
                    <a:tc>
                      <a:txBody>
                        <a:bodyPr/>
                        <a:lstStyle/>
                        <a:p>
                          <a:endParaRPr lang="en-US"/>
                        </a:p>
                      </a:txBody>
                      <a:tcPr>
                        <a:blipFill>
                          <a:blip r:embed="rId2"/>
                          <a:stretch>
                            <a:fillRect l="-231317" t="-546552" r="-237011" b="-5172"/>
                          </a:stretch>
                        </a:blipFill>
                      </a:tcPr>
                    </a:tc>
                    <a:tc>
                      <a:txBody>
                        <a:bodyPr/>
                        <a:lstStyle/>
                        <a:p>
                          <a:endParaRPr lang="en-US"/>
                        </a:p>
                      </a:txBody>
                      <a:tcPr>
                        <a:blipFill>
                          <a:blip r:embed="rId2"/>
                          <a:stretch>
                            <a:fillRect l="-339781" t="-546552" r="-143066" b="-5172"/>
                          </a:stretch>
                        </a:blipFill>
                      </a:tcPr>
                    </a:tc>
                    <a:tc>
                      <a:txBody>
                        <a:bodyPr/>
                        <a:lstStyle/>
                        <a:p>
                          <a:r>
                            <a:rPr lang="en-IN" sz="1400" dirty="0"/>
                            <a:t>16</a:t>
                          </a:r>
                        </a:p>
                      </a:txBody>
                      <a:tcPr/>
                    </a:tc>
                    <a:tc vMerge="1">
                      <a:txBody>
                        <a:bodyPr/>
                        <a:lstStyle/>
                        <a:p>
                          <a:endParaRPr lang="en-IN" sz="1400" dirty="0"/>
                        </a:p>
                      </a:txBody>
                      <a:tcPr/>
                    </a:tc>
                    <a:extLst>
                      <a:ext uri="{0D108BD9-81ED-4DB2-BD59-A6C34878D82A}">
                        <a16:rowId xmlns:a16="http://schemas.microsoft.com/office/drawing/2014/main" val="857930766"/>
                      </a:ext>
                    </a:extLst>
                  </a:tr>
                </a:tbl>
              </a:graphicData>
            </a:graphic>
          </p:graphicFrame>
        </mc:Fallback>
      </mc:AlternateContent>
    </p:spTree>
    <p:extLst>
      <p:ext uri="{BB962C8B-B14F-4D97-AF65-F5344CB8AC3E}">
        <p14:creationId xmlns:p14="http://schemas.microsoft.com/office/powerpoint/2010/main" val="42927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0B28-5368-F6AD-E1C8-2A91D0D46BF2}"/>
              </a:ext>
            </a:extLst>
          </p:cNvPr>
          <p:cNvSpPr>
            <a:spLocks noGrp="1"/>
          </p:cNvSpPr>
          <p:nvPr>
            <p:ph type="title"/>
          </p:nvPr>
        </p:nvSpPr>
        <p:spPr/>
        <p:txBody>
          <a:bodyPr/>
          <a:lstStyle/>
          <a:p>
            <a:r>
              <a:rPr lang="en-IN" dirty="0"/>
              <a:t>5G Time Domain Structure - Detailed</a:t>
            </a:r>
          </a:p>
        </p:txBody>
      </p:sp>
      <p:sp>
        <p:nvSpPr>
          <p:cNvPr id="3" name="Content Placeholder 2">
            <a:extLst>
              <a:ext uri="{FF2B5EF4-FFF2-40B4-BE49-F238E27FC236}">
                <a16:creationId xmlns:a16="http://schemas.microsoft.com/office/drawing/2014/main" id="{8E373073-BBBE-F69D-993A-21D4E16AC477}"/>
              </a:ext>
            </a:extLst>
          </p:cNvPr>
          <p:cNvSpPr>
            <a:spLocks noGrp="1"/>
          </p:cNvSpPr>
          <p:nvPr>
            <p:ph sz="quarter" idx="10"/>
          </p:nvPr>
        </p:nvSpPr>
        <p:spPr/>
        <p:txBody>
          <a:bodyPr/>
          <a:lstStyle/>
          <a:p>
            <a:r>
              <a:rPr lang="en-IN" dirty="0"/>
              <a:t>Let’s take a 100 MHz system as an example</a:t>
            </a:r>
          </a:p>
          <a:p>
            <a:pPr lvl="1"/>
            <a:r>
              <a:rPr lang="en-IN" dirty="0"/>
              <a:t>(I)IFFT size N=4096</a:t>
            </a:r>
          </a:p>
          <a:p>
            <a:pPr lvl="1"/>
            <a:endParaRPr lang="en-IN" dirty="0"/>
          </a:p>
          <a:p>
            <a:pPr lvl="1"/>
            <a:endParaRPr lang="en-IN" dirty="0"/>
          </a:p>
        </p:txBody>
      </p:sp>
    </p:spTree>
    <p:extLst>
      <p:ext uri="{BB962C8B-B14F-4D97-AF65-F5344CB8AC3E}">
        <p14:creationId xmlns:p14="http://schemas.microsoft.com/office/powerpoint/2010/main" val="91893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4B7C-7D1B-418C-B99D-41CCB5D866AF}"/>
              </a:ext>
            </a:extLst>
          </p:cNvPr>
          <p:cNvSpPr>
            <a:spLocks noGrp="1"/>
          </p:cNvSpPr>
          <p:nvPr>
            <p:ph type="title"/>
          </p:nvPr>
        </p:nvSpPr>
        <p:spPr/>
        <p:txBody>
          <a:bodyPr/>
          <a:lstStyle/>
          <a:p>
            <a:r>
              <a:rPr lang="en-IN" dirty="0"/>
              <a:t>Physical Time-Frequency Resources</a:t>
            </a:r>
          </a:p>
        </p:txBody>
      </p:sp>
      <p:sp>
        <p:nvSpPr>
          <p:cNvPr id="3" name="Content Placeholder 2">
            <a:extLst>
              <a:ext uri="{FF2B5EF4-FFF2-40B4-BE49-F238E27FC236}">
                <a16:creationId xmlns:a16="http://schemas.microsoft.com/office/drawing/2014/main" id="{F8E54D4E-92F6-898F-CA5E-437C17D70E7F}"/>
              </a:ext>
            </a:extLst>
          </p:cNvPr>
          <p:cNvSpPr>
            <a:spLocks noGrp="1"/>
          </p:cNvSpPr>
          <p:nvPr>
            <p:ph sz="quarter" idx="10"/>
          </p:nvPr>
        </p:nvSpPr>
        <p:spPr/>
        <p:txBody>
          <a:bodyPr>
            <a:normAutofit fontScale="77500" lnSpcReduction="20000"/>
          </a:bodyPr>
          <a:lstStyle/>
          <a:p>
            <a:r>
              <a:rPr lang="en-IN" dirty="0"/>
              <a:t>Physical time-frequency resources correspond to the OFDM symbols and sub-carriers within the OFDM symbols</a:t>
            </a:r>
          </a:p>
          <a:p>
            <a:r>
              <a:rPr lang="en-IN" dirty="0"/>
              <a:t>Smallest physical time-frequency resource consists of one sub-carrier in one OFDM symbol known as </a:t>
            </a:r>
            <a:r>
              <a:rPr lang="en-IN" i="1" dirty="0"/>
              <a:t>Resource Element</a:t>
            </a:r>
            <a:endParaRPr lang="en-IN" dirty="0"/>
          </a:p>
          <a:p>
            <a:r>
              <a:rPr lang="en-IN" dirty="0"/>
              <a:t>Transmissions are scheduled in group(s) of 12 sub-carriers known as </a:t>
            </a:r>
            <a:r>
              <a:rPr lang="en-IN" i="1" dirty="0"/>
              <a:t>Physical Resource Blocks – PRBs</a:t>
            </a:r>
          </a:p>
          <a:p>
            <a:endParaRPr lang="en-IN" i="1" dirty="0"/>
          </a:p>
          <a:p>
            <a:endParaRPr lang="en-IN" i="1" dirty="0"/>
          </a:p>
          <a:p>
            <a:endParaRPr lang="en-IN" i="1" dirty="0"/>
          </a:p>
          <a:p>
            <a:endParaRPr lang="en-IN" i="1" dirty="0"/>
          </a:p>
          <a:p>
            <a:endParaRPr lang="en-IN" i="1" dirty="0"/>
          </a:p>
          <a:p>
            <a:endParaRPr lang="en-IN" i="1" dirty="0"/>
          </a:p>
          <a:p>
            <a:endParaRPr lang="en-IN" dirty="0"/>
          </a:p>
          <a:p>
            <a:endParaRPr lang="en-IN" dirty="0"/>
          </a:p>
          <a:p>
            <a:endParaRPr lang="en-IN" dirty="0"/>
          </a:p>
          <a:p>
            <a:r>
              <a:rPr lang="en-IN" dirty="0"/>
              <a:t>In the time domain. The radio transmissions are organized into:</a:t>
            </a:r>
          </a:p>
          <a:p>
            <a:pPr lvl="1"/>
            <a:r>
              <a:rPr lang="en-IN" dirty="0"/>
              <a:t>Radio </a:t>
            </a:r>
            <a:r>
              <a:rPr lang="en-IN" dirty="0" err="1"/>
              <a:t>frames</a:t>
            </a:r>
            <a:r>
              <a:rPr lang="en-IN" dirty="0" err="1">
                <a:sym typeface="Wingdings" panose="05000000000000000000" pitchFamily="2" charset="2"/>
              </a:rPr>
              <a:t>sub-framesslotsmini-slots</a:t>
            </a:r>
            <a:endParaRPr lang="en-IN" dirty="0">
              <a:sym typeface="Wingdings" panose="05000000000000000000" pitchFamily="2" charset="2"/>
            </a:endParaRPr>
          </a:p>
          <a:p>
            <a:r>
              <a:rPr lang="en-IN" dirty="0">
                <a:sym typeface="Wingdings" panose="05000000000000000000" pitchFamily="2" charset="2"/>
              </a:rPr>
              <a:t>Physical layer uses time-frequency resources for transmission</a:t>
            </a:r>
          </a:p>
          <a:p>
            <a:r>
              <a:rPr lang="en-IN" dirty="0">
                <a:sym typeface="Wingdings" panose="05000000000000000000" pitchFamily="2" charset="2"/>
              </a:rPr>
              <a:t>In NR, the time-frequency resources (resource elements) represent either </a:t>
            </a:r>
            <a:r>
              <a:rPr lang="en-IN" i="1" dirty="0">
                <a:sym typeface="Wingdings" panose="05000000000000000000" pitchFamily="2" charset="2"/>
              </a:rPr>
              <a:t>physical channels</a:t>
            </a:r>
            <a:r>
              <a:rPr lang="en-IN" dirty="0">
                <a:sym typeface="Wingdings" panose="05000000000000000000" pitchFamily="2" charset="2"/>
              </a:rPr>
              <a:t> or </a:t>
            </a:r>
            <a:r>
              <a:rPr lang="en-IN" i="1" dirty="0">
                <a:sym typeface="Wingdings" panose="05000000000000000000" pitchFamily="2" charset="2"/>
              </a:rPr>
              <a:t>physical signals</a:t>
            </a:r>
            <a:endParaRPr lang="en-IN" dirty="0">
              <a:sym typeface="Wingdings" panose="05000000000000000000" pitchFamily="2" charset="2"/>
            </a:endParaRPr>
          </a:p>
          <a:p>
            <a:r>
              <a:rPr lang="en-IN" dirty="0">
                <a:sym typeface="Wingdings" panose="05000000000000000000" pitchFamily="2" charset="2"/>
              </a:rPr>
              <a:t>In 3GPP terminology, a physical channel corresponds to a set of resource elements carrying information originating from higher layers above PHY</a:t>
            </a:r>
          </a:p>
          <a:p>
            <a:r>
              <a:rPr lang="en-IN" dirty="0">
                <a:sym typeface="Wingdings" panose="05000000000000000000" pitchFamily="2" charset="2"/>
              </a:rPr>
              <a:t>Whereas a </a:t>
            </a:r>
            <a:r>
              <a:rPr lang="en-IN" i="1" dirty="0">
                <a:sym typeface="Wingdings" panose="05000000000000000000" pitchFamily="2" charset="2"/>
              </a:rPr>
              <a:t>physical channel</a:t>
            </a:r>
            <a:r>
              <a:rPr lang="en-IN" dirty="0">
                <a:sym typeface="Wingdings" panose="05000000000000000000" pitchFamily="2" charset="2"/>
              </a:rPr>
              <a:t> (used by physical layer) corresponds to a set of resource elements that do not contain information from higher layers</a:t>
            </a:r>
            <a:endParaRPr lang="en-IN" dirty="0"/>
          </a:p>
          <a:p>
            <a:endParaRPr lang="en-IN" dirty="0"/>
          </a:p>
        </p:txBody>
      </p:sp>
      <p:pic>
        <p:nvPicPr>
          <p:cNvPr id="5" name="Picture 4">
            <a:extLst>
              <a:ext uri="{FF2B5EF4-FFF2-40B4-BE49-F238E27FC236}">
                <a16:creationId xmlns:a16="http://schemas.microsoft.com/office/drawing/2014/main" id="{8DF305E2-DA28-EB13-5079-F305F9E0C247}"/>
              </a:ext>
            </a:extLst>
          </p:cNvPr>
          <p:cNvPicPr>
            <a:picLocks noChangeAspect="1"/>
          </p:cNvPicPr>
          <p:nvPr/>
        </p:nvPicPr>
        <p:blipFill rotWithShape="1">
          <a:blip r:embed="rId2">
            <a:clrChange>
              <a:clrFrom>
                <a:srgbClr val="FFFFFF"/>
              </a:clrFrom>
              <a:clrTo>
                <a:srgbClr val="FFFFFF">
                  <a:alpha val="0"/>
                </a:srgbClr>
              </a:clrTo>
            </a:clrChange>
          </a:blip>
          <a:srcRect l="2442" t="10036" r="1773" b="3342"/>
          <a:stretch/>
        </p:blipFill>
        <p:spPr>
          <a:xfrm>
            <a:off x="2130805" y="1828803"/>
            <a:ext cx="4811807" cy="2080468"/>
          </a:xfrm>
          <a:prstGeom prst="rect">
            <a:avLst/>
          </a:prstGeom>
        </p:spPr>
      </p:pic>
    </p:spTree>
    <p:extLst>
      <p:ext uri="{BB962C8B-B14F-4D97-AF65-F5344CB8AC3E}">
        <p14:creationId xmlns:p14="http://schemas.microsoft.com/office/powerpoint/2010/main" val="155963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13C2-8B93-9586-BD32-64E00A14099F}"/>
              </a:ext>
            </a:extLst>
          </p:cNvPr>
          <p:cNvSpPr>
            <a:spLocks noGrp="1"/>
          </p:cNvSpPr>
          <p:nvPr>
            <p:ph type="title"/>
          </p:nvPr>
        </p:nvSpPr>
        <p:spPr/>
        <p:txBody>
          <a:bodyPr/>
          <a:lstStyle/>
          <a:p>
            <a:r>
              <a:rPr lang="en-IN" dirty="0"/>
              <a:t>Physical Channels</a:t>
            </a:r>
          </a:p>
        </p:txBody>
      </p:sp>
      <p:sp>
        <p:nvSpPr>
          <p:cNvPr id="3" name="Content Placeholder 2">
            <a:extLst>
              <a:ext uri="{FF2B5EF4-FFF2-40B4-BE49-F238E27FC236}">
                <a16:creationId xmlns:a16="http://schemas.microsoft.com/office/drawing/2014/main" id="{87A63557-AE49-650D-C982-37F46960187D}"/>
              </a:ext>
            </a:extLst>
          </p:cNvPr>
          <p:cNvSpPr>
            <a:spLocks noGrp="1"/>
          </p:cNvSpPr>
          <p:nvPr>
            <p:ph sz="quarter" idx="10"/>
          </p:nvPr>
        </p:nvSpPr>
        <p:spPr/>
        <p:txBody>
          <a:bodyPr>
            <a:normAutofit fontScale="92500" lnSpcReduction="20000"/>
          </a:bodyPr>
          <a:lstStyle/>
          <a:p>
            <a:r>
              <a:rPr lang="en-IN" dirty="0"/>
              <a:t>Time-frequency resource carrying information from layers above PHY are termed physical channels</a:t>
            </a:r>
          </a:p>
          <a:p>
            <a:r>
              <a:rPr lang="en-IN" dirty="0"/>
              <a:t>The uplink and downlink physical channels are:</a:t>
            </a:r>
          </a:p>
          <a:p>
            <a:pPr lvl="1"/>
            <a:r>
              <a:rPr lang="en-IN" dirty="0"/>
              <a:t>PDSCH - Physical downlink shared channel used for downlink data transmission</a:t>
            </a:r>
          </a:p>
          <a:p>
            <a:pPr lvl="2"/>
            <a:r>
              <a:rPr lang="en-IN" dirty="0"/>
              <a:t>Control information is MCS index</a:t>
            </a:r>
          </a:p>
          <a:p>
            <a:pPr lvl="1"/>
            <a:r>
              <a:rPr lang="en-IN" dirty="0"/>
              <a:t>PDCCH – Physical downlink control channel used for downlink control information</a:t>
            </a:r>
          </a:p>
          <a:p>
            <a:pPr lvl="2"/>
            <a:r>
              <a:rPr lang="en-IN" dirty="0"/>
              <a:t>Scheduling decisions required for downlink data (PDSCH) reception</a:t>
            </a:r>
          </a:p>
          <a:p>
            <a:pPr lvl="2"/>
            <a:r>
              <a:rPr lang="en-IN" dirty="0"/>
              <a:t>Scheduling grants giving permission for uplink data (PUSCH) transmission by a UE</a:t>
            </a:r>
          </a:p>
          <a:p>
            <a:pPr lvl="1"/>
            <a:r>
              <a:rPr lang="en-IN" dirty="0"/>
              <a:t>PBCH – Physical broadcast channel used for broadcasting system information required by a UE to access the network</a:t>
            </a:r>
          </a:p>
          <a:p>
            <a:pPr lvl="1"/>
            <a:r>
              <a:rPr lang="en-IN" dirty="0"/>
              <a:t>PUSCH – Physical uplink shared channel used for uplink data transmission by a UE</a:t>
            </a:r>
          </a:p>
          <a:p>
            <a:pPr lvl="1"/>
            <a:r>
              <a:rPr lang="en-IN" dirty="0"/>
              <a:t>PUCCH – Physical uplink control channel used for uplink control information</a:t>
            </a:r>
          </a:p>
          <a:p>
            <a:pPr lvl="2"/>
            <a:r>
              <a:rPr lang="en-IN" dirty="0"/>
              <a:t>HARQ feedback acknowledgements – indicating whether a downlink transmission was successful or not</a:t>
            </a:r>
          </a:p>
          <a:p>
            <a:pPr lvl="2"/>
            <a:r>
              <a:rPr lang="en-IN" dirty="0"/>
              <a:t>Scheduling request for time-frequency resources from the network for uplink transmissions</a:t>
            </a:r>
          </a:p>
          <a:p>
            <a:pPr lvl="2"/>
            <a:r>
              <a:rPr lang="en-IN" dirty="0"/>
              <a:t>Downlink channel-state information for link adaptation</a:t>
            </a:r>
          </a:p>
          <a:p>
            <a:pPr lvl="1"/>
            <a:r>
              <a:rPr lang="en-IN" dirty="0"/>
              <a:t>PRACH – Physical random access channel used by a UE to request connection setup referred to as random access</a:t>
            </a:r>
          </a:p>
          <a:p>
            <a:r>
              <a:rPr lang="en-IN" dirty="0"/>
              <a:t>To enable ultra-low latency communication, the network can also pre-configure data transmission resources for a UE to avoid the signalling involved in sending scheduling request and scheduling grants – this is known as </a:t>
            </a:r>
            <a:r>
              <a:rPr lang="en-IN" i="1" dirty="0"/>
              <a:t>grant-free transmission</a:t>
            </a:r>
          </a:p>
          <a:p>
            <a:pPr lvl="1"/>
            <a:endParaRPr lang="en-IN" dirty="0"/>
          </a:p>
        </p:txBody>
      </p:sp>
    </p:spTree>
    <p:extLst>
      <p:ext uri="{BB962C8B-B14F-4D97-AF65-F5344CB8AC3E}">
        <p14:creationId xmlns:p14="http://schemas.microsoft.com/office/powerpoint/2010/main" val="41620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3F734-2A34-DC1E-B990-19DE54023896}"/>
              </a:ext>
            </a:extLst>
          </p:cNvPr>
          <p:cNvSpPr>
            <a:spLocks noGrp="1"/>
          </p:cNvSpPr>
          <p:nvPr>
            <p:ph type="title"/>
          </p:nvPr>
        </p:nvSpPr>
        <p:spPr/>
        <p:txBody>
          <a:bodyPr/>
          <a:lstStyle/>
          <a:p>
            <a:r>
              <a:rPr lang="en-IN" dirty="0"/>
              <a:t>Physical Signals</a:t>
            </a:r>
          </a:p>
        </p:txBody>
      </p:sp>
      <p:sp>
        <p:nvSpPr>
          <p:cNvPr id="3" name="Content Placeholder 2">
            <a:extLst>
              <a:ext uri="{FF2B5EF4-FFF2-40B4-BE49-F238E27FC236}">
                <a16:creationId xmlns:a16="http://schemas.microsoft.com/office/drawing/2014/main" id="{7A17D77B-6C20-4FAB-7668-38B6C19BCB31}"/>
              </a:ext>
            </a:extLst>
          </p:cNvPr>
          <p:cNvSpPr>
            <a:spLocks noGrp="1"/>
          </p:cNvSpPr>
          <p:nvPr>
            <p:ph sz="quarter" idx="10"/>
          </p:nvPr>
        </p:nvSpPr>
        <p:spPr/>
        <p:txBody>
          <a:bodyPr>
            <a:normAutofit fontScale="92500" lnSpcReduction="20000"/>
          </a:bodyPr>
          <a:lstStyle/>
          <a:p>
            <a:r>
              <a:rPr lang="en-IN" dirty="0"/>
              <a:t>The time-frequency resources that are used by the PHY layer but do contain information from higher layers above PHY are termed as </a:t>
            </a:r>
            <a:r>
              <a:rPr lang="en-IN" i="1" dirty="0"/>
              <a:t>physical signals</a:t>
            </a:r>
            <a:endParaRPr lang="en-IN" dirty="0"/>
          </a:p>
          <a:p>
            <a:r>
              <a:rPr lang="en-IN" dirty="0"/>
              <a:t>The physical signals are used for different purposes</a:t>
            </a:r>
          </a:p>
          <a:p>
            <a:pPr lvl="1"/>
            <a:r>
              <a:rPr lang="en-IN" dirty="0"/>
              <a:t>Demodulation</a:t>
            </a:r>
          </a:p>
          <a:p>
            <a:pPr lvl="1"/>
            <a:r>
              <a:rPr lang="en-IN" dirty="0"/>
              <a:t>Channel estimation</a:t>
            </a:r>
          </a:p>
          <a:p>
            <a:pPr lvl="1"/>
            <a:r>
              <a:rPr lang="en-IN" dirty="0"/>
              <a:t>Synchronization</a:t>
            </a:r>
          </a:p>
          <a:p>
            <a:pPr lvl="1"/>
            <a:r>
              <a:rPr lang="en-IN" dirty="0"/>
              <a:t>Channel state information</a:t>
            </a:r>
          </a:p>
          <a:p>
            <a:r>
              <a:rPr lang="en-IN" dirty="0"/>
              <a:t>Different physical signals in uplink and downlink are</a:t>
            </a:r>
          </a:p>
          <a:p>
            <a:pPr lvl="1"/>
            <a:r>
              <a:rPr lang="en-IN" dirty="0"/>
              <a:t>Downlink</a:t>
            </a:r>
          </a:p>
          <a:p>
            <a:pPr lvl="2"/>
            <a:r>
              <a:rPr lang="en-IN" dirty="0"/>
              <a:t>DM-RS – Demodulation reference signal</a:t>
            </a:r>
          </a:p>
          <a:p>
            <a:pPr lvl="2"/>
            <a:r>
              <a:rPr lang="en-IN" dirty="0"/>
              <a:t>PT-RS – Phase tracking reference signal</a:t>
            </a:r>
          </a:p>
          <a:p>
            <a:pPr lvl="2"/>
            <a:r>
              <a:rPr lang="en-IN" dirty="0"/>
              <a:t>CSI-RS – Channel state information reference signal</a:t>
            </a:r>
          </a:p>
          <a:p>
            <a:pPr lvl="2"/>
            <a:r>
              <a:rPr lang="en-IN" dirty="0"/>
              <a:t>PSS – Primary synchronization signal</a:t>
            </a:r>
          </a:p>
          <a:p>
            <a:pPr lvl="2"/>
            <a:r>
              <a:rPr lang="en-IN" dirty="0"/>
              <a:t>SSS – Secondary synchronization signal</a:t>
            </a:r>
          </a:p>
          <a:p>
            <a:pPr lvl="1"/>
            <a:r>
              <a:rPr lang="en-IN" dirty="0"/>
              <a:t>Uplink</a:t>
            </a:r>
          </a:p>
          <a:p>
            <a:pPr lvl="2"/>
            <a:r>
              <a:rPr lang="en-IN" dirty="0"/>
              <a:t>DM – Demodulation reference signal</a:t>
            </a:r>
          </a:p>
          <a:p>
            <a:pPr lvl="2"/>
            <a:r>
              <a:rPr lang="en-IN" dirty="0"/>
              <a:t>PT-RS – Phase tracking reference signal</a:t>
            </a:r>
          </a:p>
          <a:p>
            <a:pPr lvl="2"/>
            <a:r>
              <a:rPr lang="en-IN" dirty="0"/>
              <a:t>SRS – Sounding reference signal</a:t>
            </a:r>
          </a:p>
          <a:p>
            <a:r>
              <a:rPr lang="en-IN" dirty="0"/>
              <a:t>In contrast to LTE setup, the reference signals in 5G NR are transmitted only when necessary </a:t>
            </a:r>
          </a:p>
        </p:txBody>
      </p:sp>
    </p:spTree>
    <p:extLst>
      <p:ext uri="{BB962C8B-B14F-4D97-AF65-F5344CB8AC3E}">
        <p14:creationId xmlns:p14="http://schemas.microsoft.com/office/powerpoint/2010/main" val="227835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97DC-28BE-F8F4-D8EF-C1BF39986F82}"/>
              </a:ext>
            </a:extLst>
          </p:cNvPr>
          <p:cNvSpPr>
            <a:spLocks noGrp="1"/>
          </p:cNvSpPr>
          <p:nvPr>
            <p:ph type="title"/>
          </p:nvPr>
        </p:nvSpPr>
        <p:spPr/>
        <p:txBody>
          <a:bodyPr/>
          <a:lstStyle/>
          <a:p>
            <a:r>
              <a:rPr lang="en-IN" dirty="0"/>
              <a:t>5G Protocol Architecture</a:t>
            </a:r>
          </a:p>
        </p:txBody>
      </p:sp>
      <p:sp>
        <p:nvSpPr>
          <p:cNvPr id="3" name="Content Placeholder 2">
            <a:extLst>
              <a:ext uri="{FF2B5EF4-FFF2-40B4-BE49-F238E27FC236}">
                <a16:creationId xmlns:a16="http://schemas.microsoft.com/office/drawing/2014/main" id="{905D4C44-0C8B-B7CC-D2BA-3FA814510081}"/>
              </a:ext>
            </a:extLst>
          </p:cNvPr>
          <p:cNvSpPr>
            <a:spLocks noGrp="1"/>
          </p:cNvSpPr>
          <p:nvPr>
            <p:ph sz="quarter" idx="10"/>
          </p:nvPr>
        </p:nvSpPr>
        <p:spPr/>
        <p:txBody>
          <a:bodyPr/>
          <a:lstStyle/>
          <a:p>
            <a:r>
              <a:rPr lang="en-IN" dirty="0"/>
              <a:t>Service data adaptation layer</a:t>
            </a:r>
          </a:p>
          <a:p>
            <a:pPr lvl="1"/>
            <a:r>
              <a:rPr lang="en-IN" dirty="0"/>
              <a:t>SDAP</a:t>
            </a:r>
          </a:p>
          <a:p>
            <a:pPr lvl="1"/>
            <a:r>
              <a:rPr lang="en-IN" dirty="0"/>
              <a:t>QoS management</a:t>
            </a:r>
          </a:p>
          <a:p>
            <a:r>
              <a:rPr lang="en-IN" dirty="0"/>
              <a:t>Packet data convergence layer</a:t>
            </a:r>
          </a:p>
          <a:p>
            <a:pPr lvl="1"/>
            <a:r>
              <a:rPr lang="en-IN" dirty="0"/>
              <a:t>PDCP</a:t>
            </a:r>
          </a:p>
          <a:p>
            <a:pPr lvl="1"/>
            <a:r>
              <a:rPr lang="en-IN" dirty="0"/>
              <a:t>Encryption to secure data</a:t>
            </a:r>
          </a:p>
          <a:p>
            <a:r>
              <a:rPr lang="en-IN" dirty="0"/>
              <a:t>Radio link control layer</a:t>
            </a:r>
          </a:p>
          <a:p>
            <a:pPr lvl="1"/>
            <a:r>
              <a:rPr lang="en-IN" dirty="0"/>
              <a:t>RLC</a:t>
            </a:r>
          </a:p>
          <a:p>
            <a:pPr lvl="1"/>
            <a:r>
              <a:rPr lang="en-IN" dirty="0"/>
              <a:t>Duplicate detection</a:t>
            </a:r>
          </a:p>
          <a:p>
            <a:r>
              <a:rPr lang="en-IN" dirty="0"/>
              <a:t>Medium access layer</a:t>
            </a:r>
          </a:p>
          <a:p>
            <a:pPr lvl="1"/>
            <a:r>
              <a:rPr lang="en-IN" dirty="0"/>
              <a:t>MAC</a:t>
            </a:r>
          </a:p>
          <a:p>
            <a:pPr lvl="1"/>
            <a:r>
              <a:rPr lang="en-IN" dirty="0"/>
              <a:t>Hybrid ARQ, retransmission, uplink/downlink scheduling</a:t>
            </a:r>
          </a:p>
          <a:p>
            <a:r>
              <a:rPr lang="en-IN" dirty="0"/>
              <a:t>Physical layer</a:t>
            </a:r>
          </a:p>
          <a:p>
            <a:pPr lvl="1"/>
            <a:r>
              <a:rPr lang="en-IN" dirty="0"/>
              <a:t>PHY</a:t>
            </a:r>
          </a:p>
          <a:p>
            <a:pPr lvl="1"/>
            <a:r>
              <a:rPr lang="en-IN" dirty="0"/>
              <a:t>Coding, decoding, modulation, demodulation, multi-antenna processing</a:t>
            </a:r>
          </a:p>
          <a:p>
            <a:endParaRPr lang="en-IN" dirty="0"/>
          </a:p>
        </p:txBody>
      </p:sp>
    </p:spTree>
    <p:extLst>
      <p:ext uri="{BB962C8B-B14F-4D97-AF65-F5344CB8AC3E}">
        <p14:creationId xmlns:p14="http://schemas.microsoft.com/office/powerpoint/2010/main" val="30850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AD8C-251F-E6DE-50EA-F901529C3CF9}"/>
              </a:ext>
            </a:extLst>
          </p:cNvPr>
          <p:cNvSpPr>
            <a:spLocks noGrp="1"/>
          </p:cNvSpPr>
          <p:nvPr>
            <p:ph type="title"/>
          </p:nvPr>
        </p:nvSpPr>
        <p:spPr/>
        <p:txBody>
          <a:bodyPr/>
          <a:lstStyle/>
          <a:p>
            <a:r>
              <a:rPr lang="en-IN" dirty="0"/>
              <a:t>5G MAC-PHY Interface – </a:t>
            </a:r>
            <a:r>
              <a:rPr lang="en-IN" dirty="0" err="1"/>
              <a:t>gNB</a:t>
            </a:r>
            <a:r>
              <a:rPr lang="en-IN" dirty="0"/>
              <a:t> and UE</a:t>
            </a:r>
          </a:p>
        </p:txBody>
      </p:sp>
      <p:sp>
        <p:nvSpPr>
          <p:cNvPr id="3" name="Content Placeholder 2">
            <a:extLst>
              <a:ext uri="{FF2B5EF4-FFF2-40B4-BE49-F238E27FC236}">
                <a16:creationId xmlns:a16="http://schemas.microsoft.com/office/drawing/2014/main" id="{DBE55236-6029-86B9-4805-A777216B4915}"/>
              </a:ext>
            </a:extLst>
          </p:cNvPr>
          <p:cNvSpPr>
            <a:spLocks noGrp="1"/>
          </p:cNvSpPr>
          <p:nvPr>
            <p:ph sz="quarter" idx="10"/>
          </p:nvPr>
        </p:nvSpPr>
        <p:spPr/>
        <p:txBody>
          <a:bodyPr>
            <a:normAutofit fontScale="85000" lnSpcReduction="20000"/>
          </a:bodyPr>
          <a:lstStyle/>
          <a:p>
            <a:r>
              <a:rPr lang="en-IN" dirty="0"/>
              <a:t>MAC layer will pass data and control to PHY to process</a:t>
            </a:r>
          </a:p>
          <a:p>
            <a:r>
              <a:rPr lang="en-IN" dirty="0"/>
              <a:t>Control information </a:t>
            </a:r>
          </a:p>
          <a:p>
            <a:pPr lvl="1"/>
            <a:r>
              <a:rPr lang="en-IN" dirty="0"/>
              <a:t>MCS index – Modulation and coding scheme</a:t>
            </a:r>
          </a:p>
          <a:p>
            <a:r>
              <a:rPr lang="en-IN" dirty="0"/>
              <a:t>The data payload aka transport block from MAC needs to be processed by PHY for</a:t>
            </a:r>
          </a:p>
          <a:p>
            <a:pPr lvl="1"/>
            <a:r>
              <a:rPr lang="en-IN" dirty="0"/>
              <a:t>Encode at a particular rate</a:t>
            </a:r>
          </a:p>
          <a:p>
            <a:pPr lvl="1"/>
            <a:r>
              <a:rPr lang="en-IN" dirty="0"/>
              <a:t>Mapped/modulated using the modulation scheme – 4/16/64/256-QAM – adaptive modulation and coding - AMC</a:t>
            </a:r>
          </a:p>
          <a:p>
            <a:r>
              <a:rPr lang="en-IN" dirty="0"/>
              <a:t>MAC can pass over two independent data blocks and control data to PHY layer</a:t>
            </a:r>
          </a:p>
          <a:p>
            <a:pPr lvl="1"/>
            <a:r>
              <a:rPr lang="en-IN" dirty="0"/>
              <a:t>For enabling MIMO transmission</a:t>
            </a:r>
          </a:p>
          <a:p>
            <a:r>
              <a:rPr lang="en-IN" dirty="0"/>
              <a:t>Data payload in 5G is carried on PDSCH</a:t>
            </a:r>
          </a:p>
          <a:p>
            <a:r>
              <a:rPr lang="en-IN" dirty="0"/>
              <a:t>Control information is carried on PDCCH</a:t>
            </a:r>
          </a:p>
          <a:p>
            <a:r>
              <a:rPr lang="en-IN" dirty="0"/>
              <a:t>Block sizes</a:t>
            </a:r>
          </a:p>
          <a:p>
            <a:pPr lvl="1"/>
            <a:r>
              <a:rPr lang="en-IN" dirty="0"/>
              <a:t>Minimum – for MCS-0 and 1RB – 24 bits</a:t>
            </a:r>
          </a:p>
          <a:p>
            <a:pPr lvl="2"/>
            <a:r>
              <a:rPr lang="en-IN" dirty="0"/>
              <a:t>1 RB = 12 OFDM sub-carriers</a:t>
            </a:r>
          </a:p>
          <a:p>
            <a:pPr lvl="3"/>
            <a:r>
              <a:rPr lang="en-IN" dirty="0"/>
              <a:t>There are totally 3300 usable sub-carriers and 4096 FFT points</a:t>
            </a:r>
          </a:p>
          <a:p>
            <a:pPr lvl="3"/>
            <a:r>
              <a:rPr lang="en-IN" dirty="0"/>
              <a:t>So maximum RBs = 3300/12=275</a:t>
            </a:r>
          </a:p>
          <a:p>
            <a:pPr lvl="1"/>
            <a:r>
              <a:rPr lang="en-IN" dirty="0"/>
              <a:t>Maximum – for MCS-27 and 275 RBs – 319784</a:t>
            </a:r>
          </a:p>
          <a:p>
            <a:r>
              <a:rPr lang="en-IN" dirty="0"/>
              <a:t>At PHY layer, 24/16 bit CRC is attached to the transport block</a:t>
            </a:r>
          </a:p>
          <a:p>
            <a:r>
              <a:rPr lang="en-IN" dirty="0"/>
              <a:t>CRC performs error detection and does NOT perform error correction – FEC performs error correction</a:t>
            </a:r>
          </a:p>
          <a:p>
            <a:r>
              <a:rPr lang="en-IN" dirty="0"/>
              <a:t>An n-bit CRC applied to a data block of arbitrary length will detect any single error burst of length n bits or less</a:t>
            </a:r>
          </a:p>
          <a:p>
            <a:r>
              <a:rPr lang="en-IN" dirty="0"/>
              <a:t>CRC is essential for HARQ</a:t>
            </a:r>
          </a:p>
          <a:p>
            <a:endParaRPr lang="en-IN" dirty="0"/>
          </a:p>
        </p:txBody>
      </p:sp>
      <p:pic>
        <p:nvPicPr>
          <p:cNvPr id="7" name="Picture 6">
            <a:extLst>
              <a:ext uri="{FF2B5EF4-FFF2-40B4-BE49-F238E27FC236}">
                <a16:creationId xmlns:a16="http://schemas.microsoft.com/office/drawing/2014/main" id="{14059746-DEDE-1376-88D2-EC66D64940C8}"/>
              </a:ext>
            </a:extLst>
          </p:cNvPr>
          <p:cNvPicPr>
            <a:picLocks noChangeAspect="1"/>
          </p:cNvPicPr>
          <p:nvPr/>
        </p:nvPicPr>
        <p:blipFill>
          <a:blip r:embed="rId2"/>
          <a:stretch>
            <a:fillRect/>
          </a:stretch>
        </p:blipFill>
        <p:spPr>
          <a:xfrm>
            <a:off x="7900113" y="401474"/>
            <a:ext cx="3433413" cy="1322671"/>
          </a:xfrm>
          <a:prstGeom prst="rect">
            <a:avLst/>
          </a:prstGeom>
        </p:spPr>
      </p:pic>
    </p:spTree>
    <p:extLst>
      <p:ext uri="{BB962C8B-B14F-4D97-AF65-F5344CB8AC3E}">
        <p14:creationId xmlns:p14="http://schemas.microsoft.com/office/powerpoint/2010/main" val="16827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520D-932C-4765-41C4-C4BB127B7614}"/>
              </a:ext>
            </a:extLst>
          </p:cNvPr>
          <p:cNvSpPr>
            <a:spLocks noGrp="1"/>
          </p:cNvSpPr>
          <p:nvPr>
            <p:ph type="title"/>
          </p:nvPr>
        </p:nvSpPr>
        <p:spPr/>
        <p:txBody>
          <a:bodyPr/>
          <a:lstStyle/>
          <a:p>
            <a:r>
              <a:rPr lang="en-IN" dirty="0"/>
              <a:t>5G Development Timeline</a:t>
            </a:r>
          </a:p>
        </p:txBody>
      </p:sp>
      <p:pic>
        <p:nvPicPr>
          <p:cNvPr id="1026" name="Picture 2">
            <a:extLst>
              <a:ext uri="{FF2B5EF4-FFF2-40B4-BE49-F238E27FC236}">
                <a16:creationId xmlns:a16="http://schemas.microsoft.com/office/drawing/2014/main" id="{380021D0-65C2-8D2C-FE7F-3B92A15E6A53}"/>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344771" y="1226817"/>
            <a:ext cx="9107171" cy="460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11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20A1-9AD1-E3F5-447A-777811401E5D}"/>
              </a:ext>
            </a:extLst>
          </p:cNvPr>
          <p:cNvSpPr>
            <a:spLocks noGrp="1"/>
          </p:cNvSpPr>
          <p:nvPr>
            <p:ph type="title"/>
          </p:nvPr>
        </p:nvSpPr>
        <p:spPr/>
        <p:txBody>
          <a:bodyPr/>
          <a:lstStyle/>
          <a:p>
            <a:r>
              <a:rPr lang="en-IN" dirty="0"/>
              <a:t>CRC Calculation and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35F3E-86C0-1FEE-662C-853620F66A0F}"/>
                  </a:ext>
                </a:extLst>
              </p:cNvPr>
              <p:cNvSpPr>
                <a:spLocks noGrp="1"/>
              </p:cNvSpPr>
              <p:nvPr>
                <p:ph sz="quarter" idx="10"/>
              </p:nvPr>
            </p:nvSpPr>
            <p:spPr/>
            <p:txBody>
              <a:bodyPr>
                <a:normAutofit lnSpcReduction="10000"/>
              </a:bodyPr>
              <a:lstStyle/>
              <a:p>
                <a:r>
                  <a:rPr lang="en-IN" dirty="0"/>
                  <a:t>Transport block is treated by the CRC algo as a binary number</a:t>
                </a:r>
              </a:p>
              <a:p>
                <a:r>
                  <a:rPr lang="en-IN" dirty="0"/>
                  <a:t>The transport block is padded with zeros as per the CRC check-sum bits</a:t>
                </a:r>
              </a:p>
              <a:p>
                <a:r>
                  <a:rPr lang="en-IN" dirty="0"/>
                  <a:t>The padded transport block is divided (modulo-2) by another binary number called </a:t>
                </a:r>
                <a:r>
                  <a:rPr lang="en-IN" i="1" dirty="0"/>
                  <a:t>Generator Polynomial</a:t>
                </a:r>
              </a:p>
              <a:p>
                <a:pPr lvl="1"/>
                <a:r>
                  <a:rPr lang="en-IN" dirty="0"/>
                  <a:t>Generator polynomial form is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𝐷</m:t>
                        </m:r>
                      </m:e>
                      <m:sup>
                        <m:r>
                          <a:rPr lang="en-IN" b="0" i="1" smtClean="0">
                            <a:latin typeface="Cambria Math" panose="02040503050406030204" pitchFamily="18" charset="0"/>
                          </a:rPr>
                          <m:t>2</m:t>
                        </m:r>
                      </m:sup>
                    </m:sSup>
                    <m:r>
                      <a:rPr lang="en-IN" b="0" i="1" smtClean="0">
                        <a:latin typeface="Cambria Math" panose="02040503050406030204" pitchFamily="18" charset="0"/>
                      </a:rPr>
                      <m:t>+1</m:t>
                    </m:r>
                  </m:oMath>
                </a14:m>
                <a:r>
                  <a:rPr lang="en-IN" dirty="0"/>
                  <a:t> denoted as 101</a:t>
                </a:r>
              </a:p>
              <a:p>
                <a:pPr lvl="1"/>
                <a:r>
                  <a:rPr lang="en-IN" dirty="0"/>
                  <a:t>The degree or order of the polynomial is 2</a:t>
                </a:r>
              </a:p>
              <a:p>
                <a:pPr lvl="1"/>
                <a:r>
                  <a:rPr lang="en-IN" dirty="0"/>
                  <a:t>CRC length is equal to the degree of the polynomial</a:t>
                </a:r>
              </a:p>
              <a:p>
                <a:r>
                  <a:rPr lang="en-IN" dirty="0"/>
                  <a:t>The remainder of the division is the CRC checksum and is appended to the end of the transport block</a:t>
                </a:r>
              </a:p>
              <a:p>
                <a:r>
                  <a:rPr lang="en-IN" dirty="0"/>
                  <a:t>Receiver divides (modulo-2) the CRC-appended received transport block by the same </a:t>
                </a:r>
                <a:r>
                  <a:rPr lang="en-IN" i="1" dirty="0"/>
                  <a:t>Generator Polynomial</a:t>
                </a:r>
                <a:r>
                  <a:rPr lang="en-IN" dirty="0"/>
                  <a:t> used by the transmitter</a:t>
                </a:r>
              </a:p>
              <a:p>
                <a:r>
                  <a:rPr lang="en-IN" dirty="0"/>
                  <a:t>If the remainder (checksum) of this division is zero, there is no transmission error else there is a transmission error</a:t>
                </a:r>
              </a:p>
              <a:p>
                <a:r>
                  <a:rPr lang="en-IN" dirty="0"/>
                  <a:t>The standard where the generator polynomials are specified is Section 5.1 of TS38.212-f20.doc</a:t>
                </a:r>
              </a:p>
              <a:p>
                <a:endParaRPr lang="en-IN" dirty="0"/>
              </a:p>
            </p:txBody>
          </p:sp>
        </mc:Choice>
        <mc:Fallback xmlns="">
          <p:sp>
            <p:nvSpPr>
              <p:cNvPr id="3" name="Content Placeholder 2">
                <a:extLst>
                  <a:ext uri="{FF2B5EF4-FFF2-40B4-BE49-F238E27FC236}">
                    <a16:creationId xmlns:a16="http://schemas.microsoft.com/office/drawing/2014/main" id="{16C35F3E-86C0-1FEE-662C-853620F66A0F}"/>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325640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B373-5BD0-A556-1D7A-D06380A7C924}"/>
              </a:ext>
            </a:extLst>
          </p:cNvPr>
          <p:cNvSpPr>
            <a:spLocks noGrp="1"/>
          </p:cNvSpPr>
          <p:nvPr>
            <p:ph type="title"/>
          </p:nvPr>
        </p:nvSpPr>
        <p:spPr/>
        <p:txBody>
          <a:bodyPr/>
          <a:lstStyle/>
          <a:p>
            <a:r>
              <a:rPr lang="en-IN" dirty="0"/>
              <a:t>GF(2)</a:t>
            </a:r>
          </a:p>
        </p:txBody>
      </p:sp>
      <p:sp>
        <p:nvSpPr>
          <p:cNvPr id="3" name="Content Placeholder 2">
            <a:extLst>
              <a:ext uri="{FF2B5EF4-FFF2-40B4-BE49-F238E27FC236}">
                <a16:creationId xmlns:a16="http://schemas.microsoft.com/office/drawing/2014/main" id="{8CB49548-2B83-7070-7141-29D86A360023}"/>
              </a:ext>
            </a:extLst>
          </p:cNvPr>
          <p:cNvSpPr>
            <a:spLocks noGrp="1"/>
          </p:cNvSpPr>
          <p:nvPr>
            <p:ph sz="quarter" idx="10"/>
          </p:nvPr>
        </p:nvSpPr>
        <p:spPr/>
        <p:txBody>
          <a:bodyPr>
            <a:normAutofit fontScale="92500"/>
          </a:bodyPr>
          <a:lstStyle/>
          <a:p>
            <a:pPr algn="l"/>
            <a:r>
              <a:rPr lang="en-US" b="0" i="0" dirty="0">
                <a:solidFill>
                  <a:srgbClr val="374151"/>
                </a:solidFill>
                <a:effectLst/>
                <a:latin typeface="Söhne"/>
              </a:rPr>
              <a:t>In the context of 5G CRC computation, GF(2) refers to the Galois Field of two elements. In simpler terms, it represents a mathematical field with two elements: 0 and 1.</a:t>
            </a:r>
          </a:p>
          <a:p>
            <a:pPr algn="l"/>
            <a:r>
              <a:rPr lang="en-US" b="0" i="0" dirty="0">
                <a:solidFill>
                  <a:srgbClr val="374151"/>
                </a:solidFill>
                <a:effectLst/>
                <a:latin typeface="Söhne"/>
              </a:rPr>
              <a:t>In CRC calculations, the Galois Field of two elements is used to perform arithmetic operations, such as addition (XOR) and multiplication (AND) with coefficients of the CRC polynomials. Since the field only has two elements, the arithmetic operations are simplified, where addition of elements is equivalent to bitwise XOR and multiplication is equivalent to bitwise AND.</a:t>
            </a:r>
          </a:p>
          <a:p>
            <a:pPr algn="l"/>
            <a:r>
              <a:rPr lang="en-US" b="0" i="0" dirty="0">
                <a:solidFill>
                  <a:srgbClr val="374151"/>
                </a:solidFill>
                <a:effectLst/>
                <a:latin typeface="Söhne"/>
              </a:rPr>
              <a:t>The CRC computation involves treating the data and CRC polynomials as binary strings and performing XOR and </a:t>
            </a:r>
            <a:r>
              <a:rPr lang="en-US" b="0" i="0" dirty="0" err="1">
                <a:solidFill>
                  <a:srgbClr val="374151"/>
                </a:solidFill>
                <a:effectLst/>
                <a:latin typeface="Söhne"/>
              </a:rPr>
              <a:t>AND</a:t>
            </a:r>
            <a:r>
              <a:rPr lang="en-US" b="0" i="0" dirty="0">
                <a:solidFill>
                  <a:srgbClr val="374151"/>
                </a:solidFill>
                <a:effectLst/>
                <a:latin typeface="Söhne"/>
              </a:rPr>
              <a:t> operations based on the coefficients of the polynomials. The field GF(2) provides a mathematical framework for these operations, allowing efficient calculation and validation of the CRC.</a:t>
            </a:r>
          </a:p>
          <a:p>
            <a:pPr algn="l"/>
            <a:r>
              <a:rPr lang="en-US" b="0" i="0" dirty="0">
                <a:solidFill>
                  <a:srgbClr val="374151"/>
                </a:solidFill>
                <a:effectLst/>
                <a:latin typeface="Söhne"/>
              </a:rPr>
              <a:t>In the CRC computation process, the arithmetic operations in GF(2) are used to generate the remainder (CRC) by dividing the data by the CRC polynomial. The calculated CRC is appended to the data, and during validation, the same arithmetic operations are applied to verify if the received CRC matches the calculated CRC.</a:t>
            </a:r>
          </a:p>
          <a:p>
            <a:pPr algn="l"/>
            <a:r>
              <a:rPr lang="en-US" b="0" i="0" dirty="0">
                <a:solidFill>
                  <a:srgbClr val="374151"/>
                </a:solidFill>
                <a:effectLst/>
                <a:latin typeface="Söhne"/>
              </a:rPr>
              <a:t>Overall, GF(2) provides the foundation for performing the necessary arithmetic operations in CRC computations within the 5G standard and ensures accurate error detection and validation.</a:t>
            </a:r>
          </a:p>
          <a:p>
            <a:endParaRPr lang="en-IN" dirty="0"/>
          </a:p>
        </p:txBody>
      </p:sp>
    </p:spTree>
    <p:extLst>
      <p:ext uri="{BB962C8B-B14F-4D97-AF65-F5344CB8AC3E}">
        <p14:creationId xmlns:p14="http://schemas.microsoft.com/office/powerpoint/2010/main" val="29132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FE8D-902A-098A-30A1-82BB41631835}"/>
              </a:ext>
            </a:extLst>
          </p:cNvPr>
          <p:cNvSpPr>
            <a:spLocks noGrp="1"/>
          </p:cNvSpPr>
          <p:nvPr>
            <p:ph type="title"/>
          </p:nvPr>
        </p:nvSpPr>
        <p:spPr/>
        <p:txBody>
          <a:bodyPr/>
          <a:lstStyle/>
          <a:p>
            <a:r>
              <a:rPr lang="en-IN" dirty="0"/>
              <a:t>Transport Block Segmentation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6BC87-A858-FE3D-A4CD-C9C68C3997CD}"/>
                  </a:ext>
                </a:extLst>
              </p:cNvPr>
              <p:cNvSpPr>
                <a:spLocks noGrp="1"/>
              </p:cNvSpPr>
              <p:nvPr>
                <p:ph sz="quarter" idx="10"/>
              </p:nvPr>
            </p:nvSpPr>
            <p:spPr/>
            <p:txBody>
              <a:bodyPr/>
              <a:lstStyle/>
              <a:p>
                <a:r>
                  <a:rPr lang="en-IN" dirty="0"/>
                  <a:t>Minimum – for MCS-0 and 1RB – 24 bits</a:t>
                </a:r>
              </a:p>
              <a:p>
                <a:pPr lvl="1"/>
                <a:r>
                  <a:rPr lang="en-IN" dirty="0"/>
                  <a:t>1 RB = 12 OFDM sub-carriers</a:t>
                </a:r>
              </a:p>
              <a:p>
                <a:pPr lvl="2"/>
                <a:r>
                  <a:rPr lang="en-IN" dirty="0"/>
                  <a:t>There are totally 3300 usable sub-carriers and 4096 FFT points</a:t>
                </a:r>
              </a:p>
              <a:p>
                <a:pPr lvl="2"/>
                <a:r>
                  <a:rPr lang="en-IN" dirty="0"/>
                  <a:t>So maximum RBs = 3300/12=275</a:t>
                </a:r>
              </a:p>
              <a:p>
                <a:pPr lvl="1"/>
                <a:r>
                  <a:rPr lang="en-IN" dirty="0"/>
                  <a:t>Maximum – for MCS-27 and 275 RBs – 319784</a:t>
                </a:r>
              </a:p>
              <a:p>
                <a:r>
                  <a:rPr lang="en-IN" dirty="0"/>
                  <a:t>The transport block size for 5G NR varies from 24 bits to 3,19,784 bits</a:t>
                </a:r>
              </a:p>
              <a:p>
                <a:r>
                  <a:rPr lang="en-IN" dirty="0"/>
                  <a:t>The maximum input code/data block sizes that can be processed by a 5G LDPC encoder, known as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𝐾</m:t>
                        </m:r>
                      </m:e>
                      <m:sub>
                        <m:r>
                          <a:rPr lang="en-IN" b="0" i="1" smtClean="0">
                            <a:latin typeface="Cambria Math" panose="02040503050406030204" pitchFamily="18" charset="0"/>
                          </a:rPr>
                          <m:t>𝑐𝑏</m:t>
                        </m:r>
                      </m:sub>
                    </m:sSub>
                  </m:oMath>
                </a14:m>
                <a:r>
                  <a:rPr lang="en-IN" dirty="0"/>
                  <a:t> is 8448/3840</a:t>
                </a:r>
              </a:p>
              <a:p>
                <a:r>
                  <a:rPr lang="en-IN" dirty="0"/>
                  <a:t>Hence if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𝑇𝐵</m:t>
                        </m:r>
                        <m:r>
                          <a:rPr lang="en-IN" b="0" i="1" smtClean="0">
                            <a:latin typeface="Cambria Math" panose="02040503050406030204" pitchFamily="18" charset="0"/>
                          </a:rPr>
                          <m:t> </m:t>
                        </m:r>
                        <m:r>
                          <a:rPr lang="en-IN" b="0" i="1" smtClean="0">
                            <a:latin typeface="Cambria Math" panose="02040503050406030204" pitchFamily="18" charset="0"/>
                          </a:rPr>
                          <m:t>𝑑𝑎𝑡𝑎</m:t>
                        </m:r>
                        <m:r>
                          <a:rPr lang="en-IN" b="0" i="1" smtClean="0">
                            <a:latin typeface="Cambria Math" panose="02040503050406030204" pitchFamily="18" charset="0"/>
                          </a:rPr>
                          <m:t> </m:t>
                        </m:r>
                        <m:r>
                          <a:rPr lang="en-IN" b="0" i="1" smtClean="0">
                            <a:latin typeface="Cambria Math" panose="02040503050406030204" pitchFamily="18" charset="0"/>
                          </a:rPr>
                          <m:t>𝑏𝑖𝑡</m:t>
                        </m:r>
                        <m:r>
                          <a:rPr lang="en-IN" b="0" i="1" smtClean="0">
                            <a:latin typeface="Cambria Math" panose="02040503050406030204" pitchFamily="18" charset="0"/>
                          </a:rPr>
                          <m:t> </m:t>
                        </m:r>
                        <m:r>
                          <a:rPr lang="en-IN" b="0" i="1" smtClean="0">
                            <a:latin typeface="Cambria Math" panose="02040503050406030204" pitchFamily="18" charset="0"/>
                          </a:rPr>
                          <m:t>𝑠𝑖𝑧𝑒</m:t>
                        </m:r>
                        <m:r>
                          <a:rPr lang="en-IN" b="0" i="1" smtClean="0">
                            <a:latin typeface="Cambria Math" panose="02040503050406030204" pitchFamily="18" charset="0"/>
                          </a:rPr>
                          <m:t>+</m:t>
                        </m:r>
                        <m:r>
                          <a:rPr lang="en-IN" b="0" i="1" smtClean="0">
                            <a:latin typeface="Cambria Math" panose="02040503050406030204" pitchFamily="18" charset="0"/>
                          </a:rPr>
                          <m:t>𝑠𝑒𝑙𝑒𝑐𝑡𝑒𝑑</m:t>
                        </m:r>
                        <m:r>
                          <a:rPr lang="en-IN" b="0" i="1" smtClean="0">
                            <a:latin typeface="Cambria Math" panose="02040503050406030204" pitchFamily="18" charset="0"/>
                          </a:rPr>
                          <m:t> </m:t>
                        </m:r>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𝑏𝑖𝑡</m:t>
                        </m:r>
                        <m:r>
                          <a:rPr lang="en-IN" b="0" i="1" smtClean="0">
                            <a:latin typeface="Cambria Math" panose="02040503050406030204" pitchFamily="18" charset="0"/>
                          </a:rPr>
                          <m:t> </m:t>
                        </m:r>
                        <m:r>
                          <a:rPr lang="en-IN" b="0" i="1" smtClean="0">
                            <a:latin typeface="Cambria Math" panose="02040503050406030204" pitchFamily="18" charset="0"/>
                          </a:rPr>
                          <m:t>𝐶𝑅𝐶</m:t>
                        </m:r>
                        <m:r>
                          <a:rPr lang="en-IN" b="0" i="1" smtClean="0">
                            <a:latin typeface="Cambria Math" panose="02040503050406030204" pitchFamily="18" charset="0"/>
                          </a:rPr>
                          <m:t> </m:t>
                        </m:r>
                        <m:r>
                          <a:rPr lang="en-IN" b="0" i="1" smtClean="0">
                            <a:latin typeface="Cambria Math" panose="02040503050406030204" pitchFamily="18" charset="0"/>
                          </a:rPr>
                          <m:t>𝑏𝑖𝑡</m:t>
                        </m:r>
                        <m:r>
                          <a:rPr lang="en-IN" b="0" i="1" smtClean="0">
                            <a:latin typeface="Cambria Math" panose="02040503050406030204" pitchFamily="18" charset="0"/>
                          </a:rPr>
                          <m:t> </m:t>
                        </m:r>
                        <m:r>
                          <a:rPr lang="en-IN" b="0" i="1" smtClean="0">
                            <a:latin typeface="Cambria Math" panose="02040503050406030204" pitchFamily="18" charset="0"/>
                          </a:rPr>
                          <m:t>𝑙𝑒𝑛𝑔𝑡h</m:t>
                        </m:r>
                      </m:e>
                    </m:d>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&gt;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𝐾</m:t>
                        </m:r>
                      </m:e>
                      <m:sub>
                        <m:r>
                          <a:rPr lang="en-IN" b="0" i="1" smtClean="0">
                            <a:latin typeface="Cambria Math" panose="02040503050406030204" pitchFamily="18" charset="0"/>
                          </a:rPr>
                          <m:t>𝑐𝑏</m:t>
                        </m:r>
                      </m:sub>
                    </m:sSub>
                  </m:oMath>
                </a14:m>
                <a:r>
                  <a:rPr lang="en-IN" dirty="0"/>
                  <a:t>, TB should be segmented</a:t>
                </a:r>
              </a:p>
              <a:p>
                <a:endParaRPr lang="en-IN" dirty="0"/>
              </a:p>
            </p:txBody>
          </p:sp>
        </mc:Choice>
        <mc:Fallback xmlns="">
          <p:sp>
            <p:nvSpPr>
              <p:cNvPr id="3" name="Content Placeholder 2">
                <a:extLst>
                  <a:ext uri="{FF2B5EF4-FFF2-40B4-BE49-F238E27FC236}">
                    <a16:creationId xmlns:a16="http://schemas.microsoft.com/office/drawing/2014/main" id="{BDE6BC87-A858-FE3D-A4CD-C9C68C3997CD}"/>
                  </a:ext>
                </a:extLst>
              </p:cNvPr>
              <p:cNvSpPr>
                <a:spLocks noGrp="1" noRot="1" noChangeAspect="1" noMove="1" noResize="1" noEditPoints="1" noAdjustHandles="1" noChangeArrowheads="1" noChangeShapeType="1" noTextEdit="1"/>
              </p:cNvSpPr>
              <p:nvPr>
                <p:ph sz="quarter" idx="10"/>
              </p:nvPr>
            </p:nvSpPr>
            <p:spPr>
              <a:blipFill>
                <a:blip r:embed="rId2"/>
                <a:stretch>
                  <a:fillRect t="-819" r="-1180"/>
                </a:stretch>
              </a:blipFill>
            </p:spPr>
            <p:txBody>
              <a:bodyPr/>
              <a:lstStyle/>
              <a:p>
                <a:r>
                  <a:rPr lang="en-IN">
                    <a:noFill/>
                  </a:rPr>
                  <a:t> </a:t>
                </a:r>
              </a:p>
            </p:txBody>
          </p:sp>
        </mc:Fallback>
      </mc:AlternateContent>
    </p:spTree>
    <p:extLst>
      <p:ext uri="{BB962C8B-B14F-4D97-AF65-F5344CB8AC3E}">
        <p14:creationId xmlns:p14="http://schemas.microsoft.com/office/powerpoint/2010/main" val="4646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80DC-5D8A-9168-F8C4-7AD1C6A5BB0C}"/>
              </a:ext>
            </a:extLst>
          </p:cNvPr>
          <p:cNvSpPr>
            <a:spLocks noGrp="1"/>
          </p:cNvSpPr>
          <p:nvPr>
            <p:ph type="title"/>
          </p:nvPr>
        </p:nvSpPr>
        <p:spPr/>
        <p:txBody>
          <a:bodyPr/>
          <a:lstStyle/>
          <a:p>
            <a:r>
              <a:rPr lang="en-IN" dirty="0"/>
              <a:t>PDSCH Measurements for SCS 15KHz, FR1, QPSK</a:t>
            </a:r>
          </a:p>
        </p:txBody>
      </p:sp>
      <p:pic>
        <p:nvPicPr>
          <p:cNvPr id="5" name="Content Placeholder 4">
            <a:extLst>
              <a:ext uri="{FF2B5EF4-FFF2-40B4-BE49-F238E27FC236}">
                <a16:creationId xmlns:a16="http://schemas.microsoft.com/office/drawing/2014/main" id="{43D8006E-81D7-058F-F749-7D82A28695F8}"/>
              </a:ext>
            </a:extLst>
          </p:cNvPr>
          <p:cNvPicPr>
            <a:picLocks noGrp="1" noChangeAspect="1"/>
          </p:cNvPicPr>
          <p:nvPr>
            <p:ph sz="quarter" idx="10"/>
          </p:nvPr>
        </p:nvPicPr>
        <p:blipFill>
          <a:blip r:embed="rId2"/>
          <a:stretch>
            <a:fillRect/>
          </a:stretch>
        </p:blipFill>
        <p:spPr>
          <a:xfrm>
            <a:off x="2076987" y="550863"/>
            <a:ext cx="7642738" cy="5953125"/>
          </a:xfrm>
        </p:spPr>
      </p:pic>
    </p:spTree>
    <p:extLst>
      <p:ext uri="{BB962C8B-B14F-4D97-AF65-F5344CB8AC3E}">
        <p14:creationId xmlns:p14="http://schemas.microsoft.com/office/powerpoint/2010/main" val="227674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43C7-47B7-6502-AA79-FD517430D813}"/>
              </a:ext>
            </a:extLst>
          </p:cNvPr>
          <p:cNvSpPr>
            <a:spLocks noGrp="1"/>
          </p:cNvSpPr>
          <p:nvPr>
            <p:ph type="title"/>
          </p:nvPr>
        </p:nvSpPr>
        <p:spPr/>
        <p:txBody>
          <a:bodyPr/>
          <a:lstStyle/>
          <a:p>
            <a:r>
              <a:rPr lang="en-IN" dirty="0"/>
              <a:t>5G NR Numerology and Frame Structure</a:t>
            </a:r>
          </a:p>
        </p:txBody>
      </p:sp>
      <p:sp>
        <p:nvSpPr>
          <p:cNvPr id="3" name="Content Placeholder 2">
            <a:extLst>
              <a:ext uri="{FF2B5EF4-FFF2-40B4-BE49-F238E27FC236}">
                <a16:creationId xmlns:a16="http://schemas.microsoft.com/office/drawing/2014/main" id="{424A568E-863D-405B-7E41-31623AF7FAD9}"/>
              </a:ext>
            </a:extLst>
          </p:cNvPr>
          <p:cNvSpPr>
            <a:spLocks noGrp="1"/>
          </p:cNvSpPr>
          <p:nvPr>
            <p:ph sz="quarter" idx="10"/>
          </p:nvPr>
        </p:nvSpPr>
        <p:spPr/>
        <p:txBody>
          <a:bodyPr/>
          <a:lstStyle/>
          <a:p>
            <a:r>
              <a:rPr lang="en-IN" dirty="0"/>
              <a:t>Numerology</a:t>
            </a:r>
          </a:p>
          <a:p>
            <a:pPr lvl="1"/>
            <a:r>
              <a:rPr lang="en-IN" dirty="0"/>
              <a:t>Sub-carrier spacing</a:t>
            </a:r>
          </a:p>
          <a:p>
            <a:r>
              <a:rPr lang="en-IN" dirty="0"/>
              <a:t>Frames, Slots, and Symbols</a:t>
            </a:r>
          </a:p>
          <a:p>
            <a:r>
              <a:rPr lang="en-IN" dirty="0"/>
              <a:t>NR Time Unit</a:t>
            </a:r>
          </a:p>
          <a:p>
            <a:r>
              <a:rPr lang="en-IN" dirty="0"/>
              <a:t>NR Cyclic Prefix</a:t>
            </a:r>
          </a:p>
        </p:txBody>
      </p:sp>
    </p:spTree>
    <p:extLst>
      <p:ext uri="{BB962C8B-B14F-4D97-AF65-F5344CB8AC3E}">
        <p14:creationId xmlns:p14="http://schemas.microsoft.com/office/powerpoint/2010/main" val="353780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81282-D2BF-73B7-93E1-BB7CCB646E2B}"/>
              </a:ext>
            </a:extLst>
          </p:cNvPr>
          <p:cNvSpPr>
            <a:spLocks noGrp="1"/>
          </p:cNvSpPr>
          <p:nvPr>
            <p:ph type="title"/>
          </p:nvPr>
        </p:nvSpPr>
        <p:spPr/>
        <p:txBody>
          <a:bodyPr/>
          <a:lstStyle/>
          <a:p>
            <a:r>
              <a:rPr lang="en-US" dirty="0"/>
              <a:t>Abbreviations</a:t>
            </a:r>
            <a:endParaRPr lang="en-IN" dirty="0"/>
          </a:p>
        </p:txBody>
      </p:sp>
      <p:graphicFrame>
        <p:nvGraphicFramePr>
          <p:cNvPr id="4" name="Table 4">
            <a:extLst>
              <a:ext uri="{FF2B5EF4-FFF2-40B4-BE49-F238E27FC236}">
                <a16:creationId xmlns:a16="http://schemas.microsoft.com/office/drawing/2014/main" id="{D1B69EC0-EE0A-2184-98BE-9A63AE7B9DDC}"/>
              </a:ext>
            </a:extLst>
          </p:cNvPr>
          <p:cNvGraphicFramePr>
            <a:graphicFrameLocks noGrp="1"/>
          </p:cNvGraphicFramePr>
          <p:nvPr>
            <p:extLst>
              <p:ext uri="{D42A27DB-BD31-4B8C-83A1-F6EECF244321}">
                <p14:modId xmlns:p14="http://schemas.microsoft.com/office/powerpoint/2010/main" val="4171786158"/>
              </p:ext>
            </p:extLst>
          </p:nvPr>
        </p:nvGraphicFramePr>
        <p:xfrm>
          <a:off x="278701" y="571880"/>
          <a:ext cx="8128000" cy="3657600"/>
        </p:xfrm>
        <a:graphic>
          <a:graphicData uri="http://schemas.openxmlformats.org/drawingml/2006/table">
            <a:tbl>
              <a:tblPr firstRow="1" bandRow="1">
                <a:tableStyleId>{93296810-A885-4BE3-A3E7-6D5BEEA58F35}</a:tableStyleId>
              </a:tblPr>
              <a:tblGrid>
                <a:gridCol w="1952771">
                  <a:extLst>
                    <a:ext uri="{9D8B030D-6E8A-4147-A177-3AD203B41FA5}">
                      <a16:colId xmlns:a16="http://schemas.microsoft.com/office/drawing/2014/main" val="4187997448"/>
                    </a:ext>
                  </a:extLst>
                </a:gridCol>
                <a:gridCol w="6175229">
                  <a:extLst>
                    <a:ext uri="{9D8B030D-6E8A-4147-A177-3AD203B41FA5}">
                      <a16:colId xmlns:a16="http://schemas.microsoft.com/office/drawing/2014/main" val="3174865463"/>
                    </a:ext>
                  </a:extLst>
                </a:gridCol>
              </a:tblGrid>
              <a:tr h="308756">
                <a:tc>
                  <a:txBody>
                    <a:bodyPr/>
                    <a:lstStyle/>
                    <a:p>
                      <a:r>
                        <a:rPr lang="en-US" dirty="0"/>
                        <a:t>Abbreviation</a:t>
                      </a:r>
                      <a:endParaRPr lang="en-IN" dirty="0"/>
                    </a:p>
                  </a:txBody>
                  <a:tcPr/>
                </a:tc>
                <a:tc>
                  <a:txBody>
                    <a:bodyPr/>
                    <a:lstStyle/>
                    <a:p>
                      <a:r>
                        <a:rPr lang="en-US" dirty="0"/>
                        <a:t>Expansion/Meaning</a:t>
                      </a:r>
                      <a:endParaRPr lang="en-IN" dirty="0"/>
                    </a:p>
                  </a:txBody>
                  <a:tcPr/>
                </a:tc>
                <a:extLst>
                  <a:ext uri="{0D108BD9-81ED-4DB2-BD59-A6C34878D82A}">
                    <a16:rowId xmlns:a16="http://schemas.microsoft.com/office/drawing/2014/main" val="274362088"/>
                  </a:ext>
                </a:extLst>
              </a:tr>
              <a:tr h="308756">
                <a:tc>
                  <a:txBody>
                    <a:bodyPr/>
                    <a:lstStyle/>
                    <a:p>
                      <a:r>
                        <a:rPr lang="en-US" dirty="0"/>
                        <a:t>5GCN</a:t>
                      </a:r>
                      <a:endParaRPr lang="en-IN" dirty="0"/>
                    </a:p>
                  </a:txBody>
                  <a:tcPr/>
                </a:tc>
                <a:tc>
                  <a:txBody>
                    <a:bodyPr/>
                    <a:lstStyle/>
                    <a:p>
                      <a:r>
                        <a:rPr lang="en-US" dirty="0"/>
                        <a:t>5G Core Network</a:t>
                      </a:r>
                      <a:endParaRPr lang="en-IN" dirty="0"/>
                    </a:p>
                  </a:txBody>
                  <a:tcPr/>
                </a:tc>
                <a:extLst>
                  <a:ext uri="{0D108BD9-81ED-4DB2-BD59-A6C34878D82A}">
                    <a16:rowId xmlns:a16="http://schemas.microsoft.com/office/drawing/2014/main" val="115856814"/>
                  </a:ext>
                </a:extLst>
              </a:tr>
              <a:tr h="308756">
                <a:tc>
                  <a:txBody>
                    <a:bodyPr/>
                    <a:lstStyle/>
                    <a:p>
                      <a:r>
                        <a:rPr lang="en-US" dirty="0"/>
                        <a:t>ARQ</a:t>
                      </a:r>
                      <a:endParaRPr lang="en-IN" dirty="0"/>
                    </a:p>
                  </a:txBody>
                  <a:tcPr/>
                </a:tc>
                <a:tc>
                  <a:txBody>
                    <a:bodyPr/>
                    <a:lstStyle/>
                    <a:p>
                      <a:r>
                        <a:rPr lang="en-US" dirty="0"/>
                        <a:t>Automatic Repeat Request</a:t>
                      </a:r>
                      <a:endParaRPr lang="en-IN" dirty="0"/>
                    </a:p>
                  </a:txBody>
                  <a:tcPr/>
                </a:tc>
                <a:extLst>
                  <a:ext uri="{0D108BD9-81ED-4DB2-BD59-A6C34878D82A}">
                    <a16:rowId xmlns:a16="http://schemas.microsoft.com/office/drawing/2014/main" val="3981164789"/>
                  </a:ext>
                </a:extLst>
              </a:tr>
              <a:tr h="308756">
                <a:tc>
                  <a:txBody>
                    <a:bodyPr/>
                    <a:lstStyle/>
                    <a:p>
                      <a:r>
                        <a:rPr lang="en-US" dirty="0"/>
                        <a:t>EPC</a:t>
                      </a:r>
                      <a:endParaRPr lang="en-IN" dirty="0"/>
                    </a:p>
                  </a:txBody>
                  <a:tcPr/>
                </a:tc>
                <a:tc>
                  <a:txBody>
                    <a:bodyPr/>
                    <a:lstStyle/>
                    <a:p>
                      <a:r>
                        <a:rPr lang="en-US" dirty="0"/>
                        <a:t>Evolved Packet Core</a:t>
                      </a:r>
                      <a:endParaRPr lang="en-IN" dirty="0"/>
                    </a:p>
                  </a:txBody>
                  <a:tcPr/>
                </a:tc>
                <a:extLst>
                  <a:ext uri="{0D108BD9-81ED-4DB2-BD59-A6C34878D82A}">
                    <a16:rowId xmlns:a16="http://schemas.microsoft.com/office/drawing/2014/main" val="2576993496"/>
                  </a:ext>
                </a:extLst>
              </a:tr>
              <a:tr h="308756">
                <a:tc>
                  <a:txBody>
                    <a:bodyPr/>
                    <a:lstStyle/>
                    <a:p>
                      <a:r>
                        <a:rPr lang="en-IN" dirty="0"/>
                        <a:t>RIT</a:t>
                      </a:r>
                    </a:p>
                  </a:txBody>
                  <a:tcPr/>
                </a:tc>
                <a:tc>
                  <a:txBody>
                    <a:bodyPr/>
                    <a:lstStyle/>
                    <a:p>
                      <a:r>
                        <a:rPr lang="en-IN" dirty="0"/>
                        <a:t>Radio Interface Technology</a:t>
                      </a:r>
                    </a:p>
                  </a:txBody>
                  <a:tcPr/>
                </a:tc>
                <a:extLst>
                  <a:ext uri="{0D108BD9-81ED-4DB2-BD59-A6C34878D82A}">
                    <a16:rowId xmlns:a16="http://schemas.microsoft.com/office/drawing/2014/main" val="1129294492"/>
                  </a:ext>
                </a:extLst>
              </a:tr>
              <a:tr h="308756">
                <a:tc>
                  <a:txBody>
                    <a:bodyPr/>
                    <a:lstStyle/>
                    <a:p>
                      <a:r>
                        <a:rPr lang="en-US" dirty="0"/>
                        <a:t>TRP</a:t>
                      </a:r>
                      <a:endParaRPr lang="en-IN" dirty="0"/>
                    </a:p>
                  </a:txBody>
                  <a:tcPr/>
                </a:tc>
                <a:tc>
                  <a:txBody>
                    <a:bodyPr/>
                    <a:lstStyle/>
                    <a:p>
                      <a:r>
                        <a:rPr lang="en-US" dirty="0"/>
                        <a:t>Transmission Reception Point</a:t>
                      </a:r>
                    </a:p>
                  </a:txBody>
                  <a:tcPr/>
                </a:tc>
                <a:extLst>
                  <a:ext uri="{0D108BD9-81ED-4DB2-BD59-A6C34878D82A}">
                    <a16:rowId xmlns:a16="http://schemas.microsoft.com/office/drawing/2014/main" val="2940692439"/>
                  </a:ext>
                </a:extLst>
              </a:tr>
              <a:tr h="308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PDCCH</a:t>
                      </a:r>
                      <a:endParaRPr lang="en-IN" dirty="0"/>
                    </a:p>
                  </a:txBody>
                  <a:tcPr/>
                </a:tc>
                <a:tc>
                  <a:txBody>
                    <a:bodyPr/>
                    <a:lstStyle/>
                    <a:p>
                      <a:r>
                        <a:rPr lang="en-US" dirty="0"/>
                        <a:t>Physical Downlink Control Channel</a:t>
                      </a:r>
                      <a:endParaRPr lang="en-IN" dirty="0"/>
                    </a:p>
                  </a:txBody>
                  <a:tcPr/>
                </a:tc>
                <a:extLst>
                  <a:ext uri="{0D108BD9-81ED-4DB2-BD59-A6C34878D82A}">
                    <a16:rowId xmlns:a16="http://schemas.microsoft.com/office/drawing/2014/main" val="2319714831"/>
                  </a:ext>
                </a:extLst>
              </a:tr>
              <a:tr h="308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PUCCH</a:t>
                      </a:r>
                      <a:endParaRPr lang="en-IN" dirty="0"/>
                    </a:p>
                  </a:txBody>
                  <a:tcPr/>
                </a:tc>
                <a:tc>
                  <a:txBody>
                    <a:bodyPr/>
                    <a:lstStyle/>
                    <a:p>
                      <a:r>
                        <a:rPr lang="en-US" dirty="0"/>
                        <a:t>Physical Uplink Control Channel</a:t>
                      </a:r>
                      <a:endParaRPr lang="en-IN" dirty="0"/>
                    </a:p>
                  </a:txBody>
                  <a:tcPr/>
                </a:tc>
                <a:extLst>
                  <a:ext uri="{0D108BD9-81ED-4DB2-BD59-A6C34878D82A}">
                    <a16:rowId xmlns:a16="http://schemas.microsoft.com/office/drawing/2014/main" val="3519955827"/>
                  </a:ext>
                </a:extLst>
              </a:tr>
              <a:tr h="308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MSC</a:t>
                      </a:r>
                    </a:p>
                  </a:txBody>
                  <a:tcPr/>
                </a:tc>
                <a:tc>
                  <a:txBody>
                    <a:bodyPr/>
                    <a:lstStyle/>
                    <a:p>
                      <a:r>
                        <a:rPr lang="en-IN" dirty="0"/>
                        <a:t>Modulation Scheme and Coding</a:t>
                      </a:r>
                    </a:p>
                  </a:txBody>
                  <a:tcPr/>
                </a:tc>
                <a:extLst>
                  <a:ext uri="{0D108BD9-81ED-4DB2-BD59-A6C34878D82A}">
                    <a16:rowId xmlns:a16="http://schemas.microsoft.com/office/drawing/2014/main" val="1796847340"/>
                  </a:ext>
                </a:extLst>
              </a:tr>
              <a:tr h="308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AMC</a:t>
                      </a:r>
                    </a:p>
                  </a:txBody>
                  <a:tcPr/>
                </a:tc>
                <a:tc>
                  <a:txBody>
                    <a:bodyPr/>
                    <a:lstStyle/>
                    <a:p>
                      <a:r>
                        <a:rPr lang="en-IN" dirty="0"/>
                        <a:t>Adaptive Modulation and Coding</a:t>
                      </a:r>
                    </a:p>
                  </a:txBody>
                  <a:tcPr/>
                </a:tc>
                <a:extLst>
                  <a:ext uri="{0D108BD9-81ED-4DB2-BD59-A6C34878D82A}">
                    <a16:rowId xmlns:a16="http://schemas.microsoft.com/office/drawing/2014/main" val="1630694"/>
                  </a:ext>
                </a:extLst>
              </a:tr>
            </a:tbl>
          </a:graphicData>
        </a:graphic>
      </p:graphicFrame>
    </p:spTree>
    <p:extLst>
      <p:ext uri="{BB962C8B-B14F-4D97-AF65-F5344CB8AC3E}">
        <p14:creationId xmlns:p14="http://schemas.microsoft.com/office/powerpoint/2010/main" val="365314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dirty="0"/>
          </a:p>
        </p:txBody>
      </p:sp>
    </p:spTree>
    <p:extLst>
      <p:ext uri="{BB962C8B-B14F-4D97-AF65-F5344CB8AC3E}">
        <p14:creationId xmlns:p14="http://schemas.microsoft.com/office/powerpoint/2010/main" val="52979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ECD8ECE-A0C7-D785-1895-71B12DF1241F}"/>
              </a:ext>
            </a:extLst>
          </p:cNvPr>
          <p:cNvSpPr txBox="1"/>
          <p:nvPr/>
        </p:nvSpPr>
        <p:spPr>
          <a:xfrm>
            <a:off x="285226" y="654145"/>
            <a:ext cx="11297173" cy="5262979"/>
          </a:xfrm>
          <a:prstGeom prst="rect">
            <a:avLst/>
          </a:prstGeom>
          <a:noFill/>
        </p:spPr>
        <p:txBody>
          <a:bodyPr wrap="square" rtlCol="0">
            <a:spAutoFit/>
          </a:bodyPr>
          <a:lstStyle/>
          <a:p>
            <a:pPr marL="171450" indent="-171450">
              <a:buFont typeface="Arial" panose="020B0604020202020204" pitchFamily="34" charset="0"/>
              <a:buChar char="•"/>
            </a:pPr>
            <a:r>
              <a:rPr lang="en-US" sz="1600" dirty="0">
                <a:latin typeface="Gotham Light" pitchFamily="50" charset="0"/>
              </a:rPr>
              <a:t>LTE specs – release 8 was introduced in 2009</a:t>
            </a:r>
          </a:p>
          <a:p>
            <a:pPr marL="171450" indent="-171450">
              <a:buFont typeface="Arial" panose="020B0604020202020204" pitchFamily="34" charset="0"/>
              <a:buChar char="•"/>
            </a:pPr>
            <a:r>
              <a:rPr lang="en-US" sz="1600" dirty="0">
                <a:latin typeface="Gotham Light" pitchFamily="50" charset="0"/>
              </a:rPr>
              <a:t>LTE has evolved from R9 to R14</a:t>
            </a:r>
          </a:p>
          <a:p>
            <a:pPr marL="628650" lvl="1" indent="-171450">
              <a:buFont typeface="Arial" panose="020B0604020202020204" pitchFamily="34" charset="0"/>
              <a:buChar char="•"/>
            </a:pPr>
            <a:r>
              <a:rPr lang="en-US" sz="1600" dirty="0">
                <a:latin typeface="Gotham Light" pitchFamily="50" charset="0"/>
              </a:rPr>
              <a:t>High data rates with more </a:t>
            </a:r>
            <a:r>
              <a:rPr lang="en-US" sz="1600" dirty="0" err="1">
                <a:latin typeface="Gotham Light" pitchFamily="50" charset="0"/>
              </a:rPr>
              <a:t>tx</a:t>
            </a:r>
            <a:r>
              <a:rPr lang="en-US" sz="1600" dirty="0">
                <a:latin typeface="Gotham Light" pitchFamily="50" charset="0"/>
              </a:rPr>
              <a:t>/</a:t>
            </a:r>
            <a:r>
              <a:rPr lang="en-US" sz="1600" dirty="0" err="1">
                <a:latin typeface="Gotham Light" pitchFamily="50" charset="0"/>
              </a:rPr>
              <a:t>rx</a:t>
            </a:r>
            <a:r>
              <a:rPr lang="en-US" sz="1600" dirty="0">
                <a:latin typeface="Gotham Light" pitchFamily="50" charset="0"/>
              </a:rPr>
              <a:t> antennae - MIMO</a:t>
            </a:r>
          </a:p>
          <a:p>
            <a:pPr marL="628650" lvl="1" indent="-171450">
              <a:buFont typeface="Arial" panose="020B0604020202020204" pitchFamily="34" charset="0"/>
              <a:buChar char="•"/>
            </a:pPr>
            <a:r>
              <a:rPr lang="en-US" sz="1600" dirty="0">
                <a:latin typeface="Gotham Light" pitchFamily="50" charset="0"/>
              </a:rPr>
              <a:t>MTC</a:t>
            </a:r>
          </a:p>
          <a:p>
            <a:pPr marL="628650" lvl="1" indent="-171450">
              <a:buFont typeface="Arial" panose="020B0604020202020204" pitchFamily="34" charset="0"/>
              <a:buChar char="•"/>
            </a:pPr>
            <a:r>
              <a:rPr lang="en-US" sz="1600" dirty="0">
                <a:latin typeface="Gotham Light" pitchFamily="50" charset="0"/>
              </a:rPr>
              <a:t>Reduced air-interface latency from 1 </a:t>
            </a:r>
            <a:r>
              <a:rPr lang="en-US" sz="1600" dirty="0" err="1">
                <a:latin typeface="Gotham Light" pitchFamily="50" charset="0"/>
              </a:rPr>
              <a:t>ms</a:t>
            </a:r>
            <a:r>
              <a:rPr lang="en-US" sz="1600" dirty="0">
                <a:latin typeface="Gotham Light" pitchFamily="50" charset="0"/>
              </a:rPr>
              <a:t> (air-frame)</a:t>
            </a:r>
          </a:p>
          <a:p>
            <a:pPr marL="171450" indent="-171450">
              <a:buFont typeface="Arial" panose="020B0604020202020204" pitchFamily="34" charset="0"/>
              <a:buChar char="•"/>
            </a:pPr>
            <a:r>
              <a:rPr lang="en-US" sz="1600" dirty="0">
                <a:latin typeface="Gotham Light" pitchFamily="50" charset="0"/>
              </a:rPr>
              <a:t>Why NR?</a:t>
            </a:r>
          </a:p>
          <a:p>
            <a:pPr marL="628650" lvl="1" indent="-171450">
              <a:buFont typeface="Arial" panose="020B0604020202020204" pitchFamily="34" charset="0"/>
              <a:buChar char="•"/>
            </a:pPr>
            <a:r>
              <a:rPr lang="en-US" sz="1600" dirty="0">
                <a:latin typeface="Gotham Light" pitchFamily="50" charset="0"/>
              </a:rPr>
              <a:t>3GPP initiated the new radio access technology known as NR</a:t>
            </a:r>
          </a:p>
          <a:p>
            <a:pPr marL="628650" lvl="1" indent="-171450">
              <a:buFont typeface="Arial" panose="020B0604020202020204" pitchFamily="34" charset="0"/>
              <a:buChar char="•"/>
            </a:pPr>
            <a:r>
              <a:rPr lang="en-US" sz="1600" dirty="0">
                <a:latin typeface="Gotham Light" pitchFamily="50" charset="0"/>
              </a:rPr>
              <a:t>First version was available in 2017</a:t>
            </a:r>
          </a:p>
          <a:p>
            <a:pPr marL="628650" lvl="1" indent="-171450">
              <a:buFont typeface="Arial" panose="020B0604020202020204" pitchFamily="34" charset="0"/>
              <a:buChar char="•"/>
            </a:pPr>
            <a:r>
              <a:rPr lang="en-US" sz="1600" dirty="0">
                <a:latin typeface="Gotham Light" pitchFamily="50" charset="0"/>
              </a:rPr>
              <a:t>Reuses many structures and features of LTE</a:t>
            </a:r>
          </a:p>
          <a:p>
            <a:pPr marL="171450" indent="-171450">
              <a:buFont typeface="Arial" panose="020B0604020202020204" pitchFamily="34" charset="0"/>
              <a:buChar char="•"/>
            </a:pPr>
            <a:r>
              <a:rPr lang="en-US" sz="1600" dirty="0">
                <a:latin typeface="Gotham Light" pitchFamily="50" charset="0"/>
              </a:rPr>
              <a:t>Standardization of mobile communication</a:t>
            </a:r>
          </a:p>
          <a:p>
            <a:pPr marL="628650" lvl="1" indent="-171450">
              <a:buFont typeface="Arial" panose="020B0604020202020204" pitchFamily="34" charset="0"/>
              <a:buChar char="•"/>
            </a:pPr>
            <a:r>
              <a:rPr lang="en-US" sz="1600" dirty="0">
                <a:latin typeface="Gotham Light" pitchFamily="50" charset="0"/>
              </a:rPr>
              <a:t>Interoperability – devices, services etc.</a:t>
            </a:r>
          </a:p>
          <a:p>
            <a:pPr marL="628650" lvl="1" indent="-171450">
              <a:buFont typeface="Arial" panose="020B0604020202020204" pitchFamily="34" charset="0"/>
              <a:buChar char="•"/>
            </a:pPr>
            <a:r>
              <a:rPr lang="en-US" sz="1600" dirty="0">
                <a:latin typeface="Gotham Light" pitchFamily="50" charset="0"/>
              </a:rPr>
              <a:t>ETSI, TIA, ARIB, NT</a:t>
            </a:r>
          </a:p>
          <a:p>
            <a:pPr marL="628650" lvl="1" indent="-171450">
              <a:buFont typeface="Arial" panose="020B0604020202020204" pitchFamily="34" charset="0"/>
              <a:buChar char="•"/>
            </a:pPr>
            <a:r>
              <a:rPr lang="en-US" sz="1600" dirty="0">
                <a:latin typeface="Gotham Light" pitchFamily="50" charset="0"/>
              </a:rPr>
              <a:t>3GPP</a:t>
            </a:r>
          </a:p>
          <a:p>
            <a:pPr marL="1085850" lvl="2" indent="-171450">
              <a:buFont typeface="Arial" panose="020B0604020202020204" pitchFamily="34" charset="0"/>
              <a:buChar char="•"/>
            </a:pPr>
            <a:r>
              <a:rPr lang="en-US" sz="1600" dirty="0">
                <a:latin typeface="Gotham Light" pitchFamily="50" charset="0"/>
              </a:rPr>
              <a:t>WCDMA</a:t>
            </a:r>
          </a:p>
          <a:p>
            <a:pPr marL="1085850" lvl="2" indent="-171450">
              <a:buFont typeface="Arial" panose="020B0604020202020204" pitchFamily="34" charset="0"/>
              <a:buChar char="•"/>
            </a:pPr>
            <a:r>
              <a:rPr lang="en-US" sz="1600" dirty="0">
                <a:latin typeface="Gotham Light" pitchFamily="50" charset="0"/>
              </a:rPr>
              <a:t>Continues to drive 4G (LTE), 5G technologies</a:t>
            </a:r>
          </a:p>
          <a:p>
            <a:pPr marL="1085850" lvl="2" indent="-171450">
              <a:buFont typeface="Arial" panose="020B0604020202020204" pitchFamily="34" charset="0"/>
              <a:buChar char="•"/>
            </a:pPr>
            <a:r>
              <a:rPr lang="en-US" sz="1600" dirty="0">
                <a:latin typeface="Gotham Light" pitchFamily="50" charset="0"/>
              </a:rPr>
              <a:t>LTE – from R8 to R14</a:t>
            </a:r>
          </a:p>
          <a:p>
            <a:pPr marL="1085850" lvl="2" indent="-171450">
              <a:buFont typeface="Arial" panose="020B0604020202020204" pitchFamily="34" charset="0"/>
              <a:buChar char="•"/>
            </a:pPr>
            <a:r>
              <a:rPr lang="en-US" sz="1600" dirty="0">
                <a:latin typeface="Gotham Light" pitchFamily="50" charset="0"/>
              </a:rPr>
              <a:t>5G – R15 – Phase 1</a:t>
            </a:r>
          </a:p>
          <a:p>
            <a:pPr marL="1543050" lvl="3" indent="-171450">
              <a:buFont typeface="Arial" panose="020B0604020202020204" pitchFamily="34" charset="0"/>
              <a:buChar char="•"/>
            </a:pPr>
            <a:r>
              <a:rPr lang="en-US" sz="1600" dirty="0">
                <a:latin typeface="Gotham Light" pitchFamily="50" charset="0"/>
              </a:rPr>
              <a:t>First NR specification was released in Dec 2017 </a:t>
            </a:r>
          </a:p>
          <a:p>
            <a:pPr marL="628650" lvl="1" indent="-171450">
              <a:buFont typeface="Arial" panose="020B0604020202020204" pitchFamily="34" charset="0"/>
              <a:buChar char="•"/>
            </a:pPr>
            <a:r>
              <a:rPr lang="en-US" sz="1600" dirty="0">
                <a:latin typeface="Gotham Light" pitchFamily="50" charset="0"/>
              </a:rPr>
              <a:t>3GPP2</a:t>
            </a:r>
          </a:p>
          <a:p>
            <a:pPr marL="1085850" lvl="2" indent="-171450">
              <a:buFont typeface="Arial" panose="020B0604020202020204" pitchFamily="34" charset="0"/>
              <a:buChar char="•"/>
            </a:pPr>
            <a:r>
              <a:rPr lang="en-US" sz="1600" dirty="0">
                <a:latin typeface="Gotham Light" pitchFamily="50" charset="0"/>
              </a:rPr>
              <a:t>For alternative 3G technology – cdma2000 from IS-95</a:t>
            </a:r>
          </a:p>
          <a:p>
            <a:pPr marL="628650" lvl="1" indent="-171450">
              <a:buFont typeface="Arial" panose="020B0604020202020204" pitchFamily="34" charset="0"/>
              <a:buChar char="•"/>
            </a:pPr>
            <a:endParaRPr lang="en-IN" sz="1600" dirty="0">
              <a:latin typeface="Gotham Light" pitchFamily="50" charset="0"/>
            </a:endParaRPr>
          </a:p>
        </p:txBody>
      </p:sp>
      <p:sp>
        <p:nvSpPr>
          <p:cNvPr id="2" name="Title 1">
            <a:extLst>
              <a:ext uri="{FF2B5EF4-FFF2-40B4-BE49-F238E27FC236}">
                <a16:creationId xmlns:a16="http://schemas.microsoft.com/office/drawing/2014/main" id="{A1FE6A3C-4CEC-C18F-DD53-4CD9B3D76BD7}"/>
              </a:ext>
            </a:extLst>
          </p:cNvPr>
          <p:cNvSpPr>
            <a:spLocks noGrp="1"/>
          </p:cNvSpPr>
          <p:nvPr>
            <p:ph type="title"/>
          </p:nvPr>
        </p:nvSpPr>
        <p:spPr/>
        <p:txBody>
          <a:bodyPr/>
          <a:lstStyle/>
          <a:p>
            <a:r>
              <a:rPr lang="en-US" dirty="0"/>
              <a:t>4G LTE to 5G NR</a:t>
            </a:r>
            <a:endParaRPr lang="en-IN" dirty="0"/>
          </a:p>
        </p:txBody>
      </p:sp>
      <p:graphicFrame>
        <p:nvGraphicFramePr>
          <p:cNvPr id="5" name="Content Placeholder 4">
            <a:extLst>
              <a:ext uri="{FF2B5EF4-FFF2-40B4-BE49-F238E27FC236}">
                <a16:creationId xmlns:a16="http://schemas.microsoft.com/office/drawing/2014/main" id="{49A24D31-418F-F452-329C-D57ABB6A3FF4}"/>
              </a:ext>
            </a:extLst>
          </p:cNvPr>
          <p:cNvGraphicFramePr>
            <a:graphicFrameLocks noGrp="1"/>
          </p:cNvGraphicFramePr>
          <p:nvPr>
            <p:ph sz="quarter" idx="10"/>
            <p:extLst>
              <p:ext uri="{D42A27DB-BD31-4B8C-83A1-F6EECF244321}">
                <p14:modId xmlns:p14="http://schemas.microsoft.com/office/powerpoint/2010/main" val="554827892"/>
              </p:ext>
            </p:extLst>
          </p:nvPr>
        </p:nvGraphicFramePr>
        <p:xfrm>
          <a:off x="7308907" y="3703218"/>
          <a:ext cx="4304554" cy="2371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CA50275-2C03-3F59-CBAE-87B148C8B1BB}"/>
              </a:ext>
            </a:extLst>
          </p:cNvPr>
          <p:cNvSpPr txBox="1"/>
          <p:nvPr/>
        </p:nvSpPr>
        <p:spPr>
          <a:xfrm>
            <a:off x="7703190" y="6004042"/>
            <a:ext cx="4488810"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err="1">
                <a:latin typeface="Gotham Light" pitchFamily="50" charset="0"/>
              </a:rPr>
              <a:t>eMBB</a:t>
            </a:r>
            <a:r>
              <a:rPr lang="en-US" sz="1200" dirty="0">
                <a:latin typeface="Gotham Light" pitchFamily="50" charset="0"/>
              </a:rPr>
              <a:t> – Enhanced Mobile Broadband</a:t>
            </a:r>
          </a:p>
          <a:p>
            <a:pPr marL="171450" indent="-171450">
              <a:buFont typeface="Arial" panose="020B0604020202020204" pitchFamily="34" charset="0"/>
              <a:buChar char="•"/>
            </a:pPr>
            <a:r>
              <a:rPr lang="en-US" sz="1200" dirty="0" err="1">
                <a:latin typeface="Gotham Light" pitchFamily="50" charset="0"/>
              </a:rPr>
              <a:t>mMTC</a:t>
            </a:r>
            <a:r>
              <a:rPr lang="en-US" sz="1200" dirty="0">
                <a:latin typeface="Gotham Light" pitchFamily="50" charset="0"/>
              </a:rPr>
              <a:t> – Massive Machine Type Communication</a:t>
            </a:r>
          </a:p>
          <a:p>
            <a:pPr marL="171450" indent="-171450">
              <a:buFont typeface="Arial" panose="020B0604020202020204" pitchFamily="34" charset="0"/>
              <a:buChar char="•"/>
            </a:pPr>
            <a:r>
              <a:rPr lang="en-US" sz="1200" dirty="0">
                <a:latin typeface="Gotham Light" pitchFamily="50" charset="0"/>
              </a:rPr>
              <a:t>URLLC – Ultra Reliable Low Latency Communication</a:t>
            </a:r>
            <a:endParaRPr lang="en-IN" sz="1200" dirty="0">
              <a:latin typeface="Gotham Light" pitchFamily="50" charset="0"/>
            </a:endParaRPr>
          </a:p>
        </p:txBody>
      </p:sp>
      <p:pic>
        <p:nvPicPr>
          <p:cNvPr id="4" name="Picture 3">
            <a:extLst>
              <a:ext uri="{FF2B5EF4-FFF2-40B4-BE49-F238E27FC236}">
                <a16:creationId xmlns:a16="http://schemas.microsoft.com/office/drawing/2014/main" id="{4BCD383B-2ACD-AF49-0778-68E3BAAEB5C1}"/>
              </a:ext>
            </a:extLst>
          </p:cNvPr>
          <p:cNvPicPr>
            <a:picLocks noChangeAspect="1"/>
          </p:cNvPicPr>
          <p:nvPr/>
        </p:nvPicPr>
        <p:blipFill>
          <a:blip r:embed="rId7"/>
          <a:stretch>
            <a:fillRect/>
          </a:stretch>
        </p:blipFill>
        <p:spPr>
          <a:xfrm>
            <a:off x="6509796" y="299457"/>
            <a:ext cx="5466903" cy="2855325"/>
          </a:xfrm>
          <a:prstGeom prst="rect">
            <a:avLst/>
          </a:prstGeom>
        </p:spPr>
      </p:pic>
    </p:spTree>
    <p:extLst>
      <p:ext uri="{BB962C8B-B14F-4D97-AF65-F5344CB8AC3E}">
        <p14:creationId xmlns:p14="http://schemas.microsoft.com/office/powerpoint/2010/main" val="417418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4979-C59A-99EC-969E-2D8929E1DB18}"/>
              </a:ext>
            </a:extLst>
          </p:cNvPr>
          <p:cNvSpPr>
            <a:spLocks noGrp="1"/>
          </p:cNvSpPr>
          <p:nvPr>
            <p:ph type="title"/>
          </p:nvPr>
        </p:nvSpPr>
        <p:spPr/>
        <p:txBody>
          <a:bodyPr/>
          <a:lstStyle/>
          <a:p>
            <a:r>
              <a:rPr lang="en-US" dirty="0"/>
              <a:t>5G – 3GPP Documents</a:t>
            </a:r>
            <a:endParaRPr lang="en-IN" dirty="0"/>
          </a:p>
        </p:txBody>
      </p:sp>
      <p:sp>
        <p:nvSpPr>
          <p:cNvPr id="3" name="Content Placeholder 2">
            <a:extLst>
              <a:ext uri="{FF2B5EF4-FFF2-40B4-BE49-F238E27FC236}">
                <a16:creationId xmlns:a16="http://schemas.microsoft.com/office/drawing/2014/main" id="{55D87391-E02F-809F-D1B6-F179D64DF983}"/>
              </a:ext>
            </a:extLst>
          </p:cNvPr>
          <p:cNvSpPr>
            <a:spLocks noGrp="1"/>
          </p:cNvSpPr>
          <p:nvPr>
            <p:ph sz="quarter" idx="10"/>
          </p:nvPr>
        </p:nvSpPr>
        <p:spPr/>
        <p:txBody>
          <a:bodyPr/>
          <a:lstStyle/>
          <a:p>
            <a:r>
              <a:rPr lang="en-US" sz="2400" dirty="0">
                <a:latin typeface="Gotham Light" pitchFamily="50" charset="0"/>
              </a:rPr>
              <a:t>Documents are divided into releases</a:t>
            </a:r>
          </a:p>
          <a:p>
            <a:r>
              <a:rPr lang="en-IN" dirty="0"/>
              <a:t>LTE is from R8</a:t>
            </a:r>
          </a:p>
          <a:p>
            <a:r>
              <a:rPr lang="en-IN" dirty="0"/>
              <a:t>R15 is new radio</a:t>
            </a:r>
          </a:p>
          <a:p>
            <a:pPr lvl="1"/>
            <a:r>
              <a:rPr lang="en-IN" dirty="0"/>
              <a:t>First set in Dec 2017 and full set in mid-2018</a:t>
            </a:r>
          </a:p>
          <a:p>
            <a:r>
              <a:rPr lang="en-IN" dirty="0"/>
              <a:t>Technical specifications are organized in series</a:t>
            </a:r>
          </a:p>
          <a:p>
            <a:pPr lvl="1"/>
            <a:r>
              <a:rPr lang="en-IN" dirty="0"/>
              <a:t>38-series: Transceiver design aspects of NR</a:t>
            </a:r>
          </a:p>
          <a:p>
            <a:endParaRPr lang="en-IN" dirty="0"/>
          </a:p>
        </p:txBody>
      </p:sp>
    </p:spTree>
    <p:extLst>
      <p:ext uri="{BB962C8B-B14F-4D97-AF65-F5344CB8AC3E}">
        <p14:creationId xmlns:p14="http://schemas.microsoft.com/office/powerpoint/2010/main" val="152889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B6E9-D5B9-23EC-9622-BE7CACBF8BD4}"/>
              </a:ext>
            </a:extLst>
          </p:cNvPr>
          <p:cNvSpPr>
            <a:spLocks noGrp="1"/>
          </p:cNvSpPr>
          <p:nvPr>
            <p:ph type="title"/>
          </p:nvPr>
        </p:nvSpPr>
        <p:spPr/>
        <p:txBody>
          <a:bodyPr/>
          <a:lstStyle/>
          <a:p>
            <a:r>
              <a:rPr lang="en-IN" dirty="0"/>
              <a:t>5G Building Blocks - ETSI</a:t>
            </a:r>
          </a:p>
        </p:txBody>
      </p:sp>
      <p:sp>
        <p:nvSpPr>
          <p:cNvPr id="3" name="Content Placeholder 2">
            <a:extLst>
              <a:ext uri="{FF2B5EF4-FFF2-40B4-BE49-F238E27FC236}">
                <a16:creationId xmlns:a16="http://schemas.microsoft.com/office/drawing/2014/main" id="{6DCF83DE-A093-FA08-24D7-4FEE4EA4B1D6}"/>
              </a:ext>
            </a:extLst>
          </p:cNvPr>
          <p:cNvSpPr>
            <a:spLocks noGrp="1"/>
          </p:cNvSpPr>
          <p:nvPr>
            <p:ph sz="quarter" idx="10"/>
          </p:nvPr>
        </p:nvSpPr>
        <p:spPr/>
        <p:txBody>
          <a:bodyPr/>
          <a:lstStyle/>
          <a:p>
            <a:r>
              <a:rPr lang="en-IN" dirty="0"/>
              <a:t>ETSI has a number of component technologies which will be integrated into future 5G systems</a:t>
            </a:r>
          </a:p>
          <a:p>
            <a:pPr lvl="1"/>
            <a:r>
              <a:rPr lang="en-IN" dirty="0"/>
              <a:t>Network Functions Virtualization (NFV)</a:t>
            </a:r>
          </a:p>
          <a:p>
            <a:pPr lvl="1"/>
            <a:r>
              <a:rPr lang="en-IN" dirty="0"/>
              <a:t>Multi-access Edge Computing (MEC)</a:t>
            </a:r>
          </a:p>
          <a:p>
            <a:pPr lvl="1"/>
            <a:r>
              <a:rPr lang="en-IN" dirty="0"/>
              <a:t>Millimetre Wave Transmission (</a:t>
            </a:r>
            <a:r>
              <a:rPr lang="en-IN" dirty="0" err="1"/>
              <a:t>mWT</a:t>
            </a:r>
            <a:r>
              <a:rPr lang="en-IN" dirty="0"/>
              <a:t>) and </a:t>
            </a:r>
          </a:p>
          <a:p>
            <a:pPr lvl="1"/>
            <a:r>
              <a:rPr lang="en-IN" dirty="0"/>
              <a:t>Non-IP Networking (NIN)</a:t>
            </a:r>
          </a:p>
        </p:txBody>
      </p:sp>
    </p:spTree>
    <p:extLst>
      <p:ext uri="{BB962C8B-B14F-4D97-AF65-F5344CB8AC3E}">
        <p14:creationId xmlns:p14="http://schemas.microsoft.com/office/powerpoint/2010/main" val="362542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200" dirty="0" smtClean="0">
            <a:latin typeface="Gotham Light" pitchFamily="50" charset="0"/>
          </a:defRPr>
        </a:defPPr>
      </a:lstStyle>
    </a:txDef>
  </a:objectDefaults>
  <a:extraClrSchemeLst/>
  <a:extLst>
    <a:ext uri="{05A4C25C-085E-4340-85A3-A5531E510DB2}">
      <thm15:themeFamily xmlns:thm15="http://schemas.microsoft.com/office/thememl/2012/main" name="Brillium V3" id="{89606700-FA9C-463E-A6F9-629E5CBD4463}" vid="{E69BBF4E-877A-4C17-AA88-F5C74F32E9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Brillium V3</Template>
  <TotalTime>28497</TotalTime>
  <Words>5478</Words>
  <Application>Microsoft Office PowerPoint</Application>
  <PresentationFormat>Widescreen</PresentationFormat>
  <Paragraphs>644</Paragraphs>
  <Slides>66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Calibri</vt:lpstr>
      <vt:lpstr>Cambria Math</vt:lpstr>
      <vt:lpstr>Courier New</vt:lpstr>
      <vt:lpstr>Gotham Light</vt:lpstr>
      <vt:lpstr>Gotham Rounded Light</vt:lpstr>
      <vt:lpstr>Söhne</vt:lpstr>
      <vt:lpstr>Wingdings</vt:lpstr>
      <vt:lpstr>Default Theme</vt:lpstr>
      <vt:lpstr>IIT, Kanpur  eMasters – Communication Systems EE922 - Simulation Based Design of 5G NR Wireless Standard</vt:lpstr>
      <vt:lpstr>Instructor Details</vt:lpstr>
      <vt:lpstr>Course Objective</vt:lpstr>
      <vt:lpstr>Course Evaluation</vt:lpstr>
      <vt:lpstr>IMT-2020</vt:lpstr>
      <vt:lpstr>5G Development Timeline</vt:lpstr>
      <vt:lpstr>4G LTE to 5G NR</vt:lpstr>
      <vt:lpstr>5G – 3GPP Documents</vt:lpstr>
      <vt:lpstr>5G Building Blocks - ETSI</vt:lpstr>
      <vt:lpstr>5G Architectural Overview</vt:lpstr>
      <vt:lpstr>5G Architecture</vt:lpstr>
      <vt:lpstr>5G Protocol Stacks</vt:lpstr>
      <vt:lpstr>5G Frequencies and BWs</vt:lpstr>
      <vt:lpstr>5G – NSA and SA – Non-Standalone and Stand-alone Architectures</vt:lpstr>
      <vt:lpstr>3GPP Organization</vt:lpstr>
      <vt:lpstr>3GPP TS</vt:lpstr>
      <vt:lpstr>5G Specs Timeline</vt:lpstr>
      <vt:lpstr>R18 Focus Areas</vt:lpstr>
      <vt:lpstr>R18 Timeline</vt:lpstr>
      <vt:lpstr>5G Support for AI/ML-based Services</vt:lpstr>
      <vt:lpstr>RAN R18 Timeline</vt:lpstr>
      <vt:lpstr>RAN R18 Key Features</vt:lpstr>
      <vt:lpstr>RAN1 Projects/WGs</vt:lpstr>
      <vt:lpstr>RAN2 Projects WGs</vt:lpstr>
      <vt:lpstr>RAN3</vt:lpstr>
      <vt:lpstr>RAN4</vt:lpstr>
      <vt:lpstr>RAN4</vt:lpstr>
      <vt:lpstr>3GPP RAN TSG</vt:lpstr>
      <vt:lpstr>5G Spectrum</vt:lpstr>
      <vt:lpstr>Key Technologies of 4G and 5G</vt:lpstr>
      <vt:lpstr>LTE Overview</vt:lpstr>
      <vt:lpstr>FEC – Forward Error Correction</vt:lpstr>
      <vt:lpstr>Link Adaption and AMC</vt:lpstr>
      <vt:lpstr>AMC</vt:lpstr>
      <vt:lpstr>Question</vt:lpstr>
      <vt:lpstr>AMC Implementation in 5G</vt:lpstr>
      <vt:lpstr>AMC – LDPC and BLER Plot</vt:lpstr>
      <vt:lpstr>OFDM</vt:lpstr>
      <vt:lpstr>OFDM</vt:lpstr>
      <vt:lpstr>OFDM Transmitter</vt:lpstr>
      <vt:lpstr>5G-NR Baseband OFDM Transmitter with IFFT</vt:lpstr>
      <vt:lpstr>OFDM Receiver</vt:lpstr>
      <vt:lpstr>5G-NR Baseband OFDM Receiver with FFT</vt:lpstr>
      <vt:lpstr>5G-NR System Dimensioning – 100 MHz</vt:lpstr>
      <vt:lpstr>5G-NR System Dimensioning – 50 MHz</vt:lpstr>
      <vt:lpstr>OFDM System with Channel</vt:lpstr>
      <vt:lpstr>OFDM As Multiple Access Scheme in 5G – Downlink and Uplink</vt:lpstr>
      <vt:lpstr>ARQ Protocol</vt:lpstr>
      <vt:lpstr>HARQ</vt:lpstr>
      <vt:lpstr>Phase Noise</vt:lpstr>
      <vt:lpstr>5G Numerology</vt:lpstr>
      <vt:lpstr>5G Time Domain Structure</vt:lpstr>
      <vt:lpstr>5G Time Domain Structure</vt:lpstr>
      <vt:lpstr>5G Time Domain Structure - Detailed</vt:lpstr>
      <vt:lpstr>Physical Time-Frequency Resources</vt:lpstr>
      <vt:lpstr>Physical Channels</vt:lpstr>
      <vt:lpstr>Physical Signals</vt:lpstr>
      <vt:lpstr>5G Protocol Architecture</vt:lpstr>
      <vt:lpstr>5G MAC-PHY Interface – gNB and UE</vt:lpstr>
      <vt:lpstr>CRC Calculation and Algorithm</vt:lpstr>
      <vt:lpstr>GF(2)</vt:lpstr>
      <vt:lpstr>Transport Block Segmentation</vt:lpstr>
      <vt:lpstr>PDSCH Measurements for SCS 15KHz, FR1, QPSK</vt:lpstr>
      <vt:lpstr>5G NR Numerology and Frame Structure</vt:lpstr>
      <vt:lpstr>Abbreviations</vt:lpstr>
      <vt:lpstr>PowerPoint Presentation</vt:lpstr>
    </vt:vector>
  </TitlesOfParts>
  <Company>"...dare to dream; care to win..."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eMasters - Communication Systems - EE922 - Simulation Based Design of 5G NR Wireless Standard</dc:title>
  <dc:subject>E901-Probability and Random Processes</dc:subject>
  <dc:creator>Venkateswar Reddy Melachervu</dc:creator>
  <cp:keywords>eMasters – Communication Systems - E900 Applied Linear Algebra for Wireless Communications;EE922 - Simulation Based Design of 5G NR Wireless Standard;EE910 - Digital Communication Systems - I</cp:keywords>
  <dc:description>E900 Applied Linear Algebra for Wireless Communications</dc:description>
  <cp:lastModifiedBy>Venkateswar Reddy Melachervu</cp:lastModifiedBy>
  <cp:revision>935</cp:revision>
  <dcterms:created xsi:type="dcterms:W3CDTF">2022-09-27T18:31:15Z</dcterms:created>
  <dcterms:modified xsi:type="dcterms:W3CDTF">2023-06-14T10:34:48Z</dcterms:modified>
  <cp:category>eMasters Learning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